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9" r:id="rId1"/>
  </p:sldMasterIdLst>
  <p:notesMasterIdLst>
    <p:notesMasterId r:id="rId9"/>
  </p:notesMasterIdLst>
  <p:sldIdLst>
    <p:sldId id="256" r:id="rId2"/>
    <p:sldId id="262" r:id="rId3"/>
    <p:sldId id="257" r:id="rId4"/>
    <p:sldId id="258" r:id="rId5"/>
    <p:sldId id="259" r:id="rId6"/>
    <p:sldId id="260" r:id="rId7"/>
    <p:sldId id="261" r:id="rId8"/>
  </p:sldIdLst>
  <p:sldSz cx="9144000" cy="5143500" type="screen16x9"/>
  <p:notesSz cx="6858000" cy="9144000"/>
  <p:embeddedFontLst>
    <p:embeddedFont>
      <p:font typeface="Dela Gothic One" pitchFamily="2" charset="-128"/>
      <p:regular r:id="rId10"/>
    </p:embeddedFont>
    <p:embeddedFont>
      <p:font typeface="Comfortaa" pitchFamily="2" charset="0"/>
      <p:regular r:id="rId11"/>
      <p:bold r:id="rId12"/>
    </p:embeddedFont>
    <p:embeddedFont>
      <p:font typeface="Inter" panose="02000503000000020004" pitchFamily="2" charset="0"/>
      <p:regular r:id="rId13"/>
      <p:bold r:id="rId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C71F7AF-837C-4BF1-8635-C742CD26B2D1}">
  <a:tblStyle styleId="{EC71F7AF-837C-4BF1-8635-C742CD26B2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56" d="100"/>
          <a:sy n="156"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Hi, today we will be exploring the impact of financial healthcare investment on global life expectancy over the past 150 years.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51f5cca00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251f5cca00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40542c5f7a_1_1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40542c5f7a_1_1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approached our research question from 3 factors; personal, private and public. For personal investment, we explored how obesity rates affect life expectancy upon conducting a linear regression test. For private investment, we underwent a one-way ANOVA test and determined the impact of medical R&amp;D on life expectancy. We finally used linear regression to explore government expenditure on healthcare and education and its effect on life expectancy.</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40542c5f7a_1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40542c5f7a_1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linear regression test performed gave an extremely small p-value to conclude a significant positive relationship between obesity and life expectancy, which is strongly refuted by scientific evidence. We observe how countries such as Australia (green line) has one of the highest obesity rates but also a high life expectancy with similar trends for the UK and US, despite studies showing that obesity causes anywhere between 5.6 to 10.3 years of lost life. This is potentially explained by the more advanced healthcare that are in place in developed countries to both prevent and manage the impacts of obesity. These countries likely receive more education surrounding the known negative effects of other lifestyle factors such as extreme tobacco and alcohol consumption in comparison to other developing countries such as Romania and Uganda which have significantly lower life expectancies as shown.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251f5cca00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251f5cca00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conducted a one-way ANOVA test to see whether life expectancy varies with medical research funding, finding a p-value of 0.051, which indicated no immediate effect. Given R&amp;D's long-term impact, we further analyzed its effects.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From 2013 to 2019, investment grew by over $20M, with a 1.33-year increase in life expectancy. The 2016 surge of $45M likely influenced by the UN's 2015 Sustainable Development Goals correlates with a rise in life expectancy, suggesting that global initiatives and substantial investments yield long-term public health benefits.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In 2020, the highest investment of $50M coincided with a lower life expectancy of 72.77 years, likely due to the COVID pandemic. This reduction continued beyond 2020, indicating increased investments in other epidemic areas were insufficient to counteract COVID's negative impact on life expectancy.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40542c5f7a_1_1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40542c5f7a_1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Both graphs show a general positive relationship between health and education expenditure and an increasingly lighter gradient (corresponding to higher life expectancy) as both expenditures increase, evident in the second figure in particular. </a:t>
            </a:r>
            <a:endParaRPr/>
          </a:p>
          <a:p>
            <a:pPr marL="0" lvl="0" indent="0" algn="l" rtl="0">
              <a:spcBef>
                <a:spcPts val="0"/>
              </a:spcBef>
              <a:spcAft>
                <a:spcPts val="0"/>
              </a:spcAft>
              <a:buNone/>
            </a:pPr>
            <a:r>
              <a:rPr lang="en"/>
              <a:t>As expected, the country that had the lowest spending on healthcare [in figure 2] also has the lowest life expectancy out of this sample, supported by scientific research that concluded for every 1% in government health expenditures, life expectancy improves by 0.008%. These observations are likely due to a more educated and healthier population being better informed and likely to make healthier lifestyle choices. The effect of substantial education and healthcare expenditure is also evident in the interpretation of obesity data where developed countries can both prevent and overcome health issues like obesity and increase awareness surrounding tobacco and alcohol consumption, pursuing higher life expectancy.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251f5cca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251f5cca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0000"/>
          </a:blip>
          <a:srcRect l="19" r="9"/>
          <a:stretch/>
        </p:blipFill>
        <p:spPr>
          <a:xfrm>
            <a:off x="5138" y="0"/>
            <a:ext cx="9144006" cy="5143500"/>
          </a:xfrm>
          <a:prstGeom prst="rect">
            <a:avLst/>
          </a:prstGeom>
          <a:noFill/>
          <a:ln>
            <a:noFill/>
          </a:ln>
        </p:spPr>
      </p:pic>
      <p:sp>
        <p:nvSpPr>
          <p:cNvPr id="10" name="Google Shape;10;p2"/>
          <p:cNvSpPr txBox="1">
            <a:spLocks noGrp="1"/>
          </p:cNvSpPr>
          <p:nvPr>
            <p:ph type="ctrTitle"/>
          </p:nvPr>
        </p:nvSpPr>
        <p:spPr>
          <a:xfrm>
            <a:off x="713250" y="1447137"/>
            <a:ext cx="7717500" cy="183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Font typeface="Dela Gothic One"/>
              <a:buNone/>
              <a:defRPr sz="4000">
                <a:latin typeface="Dela Gothic One"/>
                <a:ea typeface="Dela Gothic One"/>
                <a:cs typeface="Dela Gothic One"/>
                <a:sym typeface="Dela Gothic O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11" name="Google Shape;11;p2"/>
          <p:cNvGrpSpPr/>
          <p:nvPr/>
        </p:nvGrpSpPr>
        <p:grpSpPr>
          <a:xfrm>
            <a:off x="476850" y="396263"/>
            <a:ext cx="8190300" cy="4274445"/>
            <a:chOff x="476850" y="396263"/>
            <a:chExt cx="8190300" cy="4274445"/>
          </a:xfrm>
        </p:grpSpPr>
        <p:sp>
          <p:nvSpPr>
            <p:cNvPr id="12" name="Google Shape;12;p2"/>
            <p:cNvSpPr/>
            <p:nvPr/>
          </p:nvSpPr>
          <p:spPr>
            <a:xfrm>
              <a:off x="476850" y="689697"/>
              <a:ext cx="8190300" cy="3764100"/>
            </a:xfrm>
            <a:prstGeom prst="roundRect">
              <a:avLst>
                <a:gd name="adj" fmla="val 1597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99825" y="396263"/>
              <a:ext cx="584675" cy="586125"/>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250147" y="4252214"/>
              <a:ext cx="417458" cy="41849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subTitle" idx="1"/>
          </p:nvPr>
        </p:nvSpPr>
        <p:spPr>
          <a:xfrm>
            <a:off x="2456988" y="3277863"/>
            <a:ext cx="4230000" cy="41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7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_1">
    <p:spTree>
      <p:nvGrpSpPr>
        <p:cNvPr id="1" name="Shape 305"/>
        <p:cNvGrpSpPr/>
        <p:nvPr/>
      </p:nvGrpSpPr>
      <p:grpSpPr>
        <a:xfrm>
          <a:off x="0" y="0"/>
          <a:ext cx="0" cy="0"/>
          <a:chOff x="0" y="0"/>
          <a:chExt cx="0" cy="0"/>
        </a:xfrm>
      </p:grpSpPr>
      <p:pic>
        <p:nvPicPr>
          <p:cNvPr id="306" name="Google Shape;306;p49"/>
          <p:cNvPicPr preferRelativeResize="0"/>
          <p:nvPr/>
        </p:nvPicPr>
        <p:blipFill rotWithShape="1">
          <a:blip r:embed="rId2">
            <a:alphaModFix amt="70000"/>
          </a:blip>
          <a:srcRect l="19" r="9"/>
          <a:stretch/>
        </p:blipFill>
        <p:spPr>
          <a:xfrm rot="10800000">
            <a:off x="-1" y="0"/>
            <a:ext cx="9144001"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mt="70000"/>
          </a:blip>
          <a:srcRect l="19" r="9"/>
          <a:stretch/>
        </p:blipFill>
        <p:spPr>
          <a:xfrm rot="10800000">
            <a:off x="-1" y="0"/>
            <a:ext cx="9144001" cy="5143500"/>
          </a:xfrm>
          <a:prstGeom prst="rect">
            <a:avLst/>
          </a:prstGeom>
          <a:noFill/>
          <a:ln>
            <a:noFill/>
          </a:ln>
        </p:spPr>
      </p:pic>
      <p:sp>
        <p:nvSpPr>
          <p:cNvPr id="34" name="Google Shape;34;p6"/>
          <p:cNvSpPr txBox="1">
            <a:spLocks noGrp="1"/>
          </p:cNvSpPr>
          <p:nvPr>
            <p:ph type="title"/>
          </p:nvPr>
        </p:nvSpPr>
        <p:spPr>
          <a:xfrm>
            <a:off x="713100" y="539500"/>
            <a:ext cx="7717800" cy="457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pic>
        <p:nvPicPr>
          <p:cNvPr id="43" name="Google Shape;43;p9"/>
          <p:cNvPicPr preferRelativeResize="0"/>
          <p:nvPr/>
        </p:nvPicPr>
        <p:blipFill rotWithShape="1">
          <a:blip r:embed="rId2">
            <a:alphaModFix amt="70000"/>
          </a:blip>
          <a:srcRect l="5563" t="5547" r="5555" b="5547"/>
          <a:stretch/>
        </p:blipFill>
        <p:spPr>
          <a:xfrm flipH="1">
            <a:off x="-1" y="0"/>
            <a:ext cx="9144001" cy="5143500"/>
          </a:xfrm>
          <a:prstGeom prst="rect">
            <a:avLst/>
          </a:prstGeom>
          <a:noFill/>
          <a:ln>
            <a:noFill/>
          </a:ln>
        </p:spPr>
      </p:pic>
      <p:sp>
        <p:nvSpPr>
          <p:cNvPr id="44" name="Google Shape;44;p9"/>
          <p:cNvSpPr txBox="1">
            <a:spLocks noGrp="1"/>
          </p:cNvSpPr>
          <p:nvPr>
            <p:ph type="title"/>
          </p:nvPr>
        </p:nvSpPr>
        <p:spPr>
          <a:xfrm>
            <a:off x="1530600" y="1595721"/>
            <a:ext cx="6082800" cy="80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1887300" y="2571750"/>
            <a:ext cx="5369400" cy="12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7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125"/>
        <p:cNvGrpSpPr/>
        <p:nvPr/>
      </p:nvGrpSpPr>
      <p:grpSpPr>
        <a:xfrm>
          <a:off x="0" y="0"/>
          <a:ext cx="0" cy="0"/>
          <a:chOff x="0" y="0"/>
          <a:chExt cx="0" cy="0"/>
        </a:xfrm>
      </p:grpSpPr>
      <p:pic>
        <p:nvPicPr>
          <p:cNvPr id="126" name="Google Shape;126;p19"/>
          <p:cNvPicPr preferRelativeResize="0"/>
          <p:nvPr/>
        </p:nvPicPr>
        <p:blipFill rotWithShape="1">
          <a:blip r:embed="rId2">
            <a:alphaModFix amt="70000"/>
          </a:blip>
          <a:srcRect/>
          <a:stretch/>
        </p:blipFill>
        <p:spPr>
          <a:xfrm>
            <a:off x="0" y="0"/>
            <a:ext cx="9144003" cy="5143501"/>
          </a:xfrm>
          <a:prstGeom prst="rect">
            <a:avLst/>
          </a:prstGeom>
          <a:noFill/>
          <a:ln>
            <a:noFill/>
          </a:ln>
        </p:spPr>
      </p:pic>
      <p:sp>
        <p:nvSpPr>
          <p:cNvPr id="127" name="Google Shape;127;p19"/>
          <p:cNvSpPr txBox="1">
            <a:spLocks noGrp="1"/>
          </p:cNvSpPr>
          <p:nvPr>
            <p:ph type="title"/>
          </p:nvPr>
        </p:nvSpPr>
        <p:spPr>
          <a:xfrm>
            <a:off x="1904700" y="1272625"/>
            <a:ext cx="5334600" cy="2598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Font typeface="Dela Gothic One"/>
              <a:buNone/>
              <a:defRPr sz="6000">
                <a:latin typeface="Dela Gothic One"/>
                <a:ea typeface="Dela Gothic One"/>
                <a:cs typeface="Dela Gothic One"/>
                <a:sym typeface="Dela Gothic 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2">
  <p:cSld name="CUSTOM_4_1_1">
    <p:spTree>
      <p:nvGrpSpPr>
        <p:cNvPr id="1" name="Shape 163"/>
        <p:cNvGrpSpPr/>
        <p:nvPr/>
      </p:nvGrpSpPr>
      <p:grpSpPr>
        <a:xfrm>
          <a:off x="0" y="0"/>
          <a:ext cx="0" cy="0"/>
          <a:chOff x="0" y="0"/>
          <a:chExt cx="0" cy="0"/>
        </a:xfrm>
      </p:grpSpPr>
      <p:pic>
        <p:nvPicPr>
          <p:cNvPr id="164" name="Google Shape;164;p25"/>
          <p:cNvPicPr preferRelativeResize="0"/>
          <p:nvPr/>
        </p:nvPicPr>
        <p:blipFill rotWithShape="1">
          <a:blip r:embed="rId2">
            <a:alphaModFix amt="70000"/>
          </a:blip>
          <a:srcRect l="3560" t="6043" r="5834" b="3352"/>
          <a:stretch/>
        </p:blipFill>
        <p:spPr>
          <a:xfrm>
            <a:off x="0" y="1"/>
            <a:ext cx="9144003" cy="5143499"/>
          </a:xfrm>
          <a:prstGeom prst="rect">
            <a:avLst/>
          </a:prstGeom>
          <a:noFill/>
          <a:ln>
            <a:noFill/>
          </a:ln>
        </p:spPr>
      </p:pic>
      <p:sp>
        <p:nvSpPr>
          <p:cNvPr id="165" name="Google Shape;165;p25"/>
          <p:cNvSpPr txBox="1">
            <a:spLocks noGrp="1"/>
          </p:cNvSpPr>
          <p:nvPr>
            <p:ph type="title" hasCustomPrompt="1"/>
          </p:nvPr>
        </p:nvSpPr>
        <p:spPr>
          <a:xfrm>
            <a:off x="746759" y="2931467"/>
            <a:ext cx="25221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lt2"/>
                </a:solidFill>
                <a:latin typeface="Dela Gothic One"/>
                <a:ea typeface="Dela Gothic One"/>
                <a:cs typeface="Dela Gothic One"/>
                <a:sym typeface="Dela Gothic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6" name="Google Shape;166;p25"/>
          <p:cNvSpPr txBox="1">
            <a:spLocks noGrp="1"/>
          </p:cNvSpPr>
          <p:nvPr>
            <p:ph type="subTitle" idx="1"/>
          </p:nvPr>
        </p:nvSpPr>
        <p:spPr>
          <a:xfrm>
            <a:off x="748559" y="3640415"/>
            <a:ext cx="251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7" name="Google Shape;167;p25"/>
          <p:cNvSpPr txBox="1">
            <a:spLocks noGrp="1"/>
          </p:cNvSpPr>
          <p:nvPr>
            <p:ph type="title" idx="2" hasCustomPrompt="1"/>
          </p:nvPr>
        </p:nvSpPr>
        <p:spPr>
          <a:xfrm>
            <a:off x="3311204" y="1046235"/>
            <a:ext cx="25230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solidFill>
                  <a:schemeClr val="dk2"/>
                </a:solidFill>
                <a:latin typeface="Dela Gothic One"/>
                <a:ea typeface="Dela Gothic One"/>
                <a:cs typeface="Dela Gothic One"/>
                <a:sym typeface="Dela Gothic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25"/>
          <p:cNvSpPr txBox="1">
            <a:spLocks noGrp="1"/>
          </p:cNvSpPr>
          <p:nvPr>
            <p:ph type="subTitle" idx="3"/>
          </p:nvPr>
        </p:nvSpPr>
        <p:spPr>
          <a:xfrm>
            <a:off x="3312779" y="1754478"/>
            <a:ext cx="2518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69" name="Google Shape;169;p25"/>
          <p:cNvSpPr txBox="1">
            <a:spLocks noGrp="1"/>
          </p:cNvSpPr>
          <p:nvPr>
            <p:ph type="title" idx="4" hasCustomPrompt="1"/>
          </p:nvPr>
        </p:nvSpPr>
        <p:spPr>
          <a:xfrm>
            <a:off x="5876550" y="2931467"/>
            <a:ext cx="2523000" cy="704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atin typeface="Dela Gothic One"/>
                <a:ea typeface="Dela Gothic One"/>
                <a:cs typeface="Dela Gothic One"/>
                <a:sym typeface="Dela Gothic One"/>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25"/>
          <p:cNvSpPr txBox="1">
            <a:spLocks noGrp="1"/>
          </p:cNvSpPr>
          <p:nvPr>
            <p:ph type="subTitle" idx="5"/>
          </p:nvPr>
        </p:nvSpPr>
        <p:spPr>
          <a:xfrm>
            <a:off x="5877000" y="3640415"/>
            <a:ext cx="25221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269"/>
        <p:cNvGrpSpPr/>
        <p:nvPr/>
      </p:nvGrpSpPr>
      <p:grpSpPr>
        <a:xfrm>
          <a:off x="0" y="0"/>
          <a:ext cx="0" cy="0"/>
          <a:chOff x="0" y="0"/>
          <a:chExt cx="0" cy="0"/>
        </a:xfrm>
      </p:grpSpPr>
      <p:pic>
        <p:nvPicPr>
          <p:cNvPr id="270" name="Google Shape;270;p39"/>
          <p:cNvPicPr preferRelativeResize="0"/>
          <p:nvPr/>
        </p:nvPicPr>
        <p:blipFill rotWithShape="1">
          <a:blip r:embed="rId2">
            <a:alphaModFix amt="70000"/>
          </a:blip>
          <a:srcRect l="19" r="9"/>
          <a:stretch/>
        </p:blipFill>
        <p:spPr>
          <a:xfrm>
            <a:off x="0" y="0"/>
            <a:ext cx="9144001" cy="5143500"/>
          </a:xfrm>
          <a:prstGeom prst="rect">
            <a:avLst/>
          </a:prstGeom>
          <a:noFill/>
          <a:ln>
            <a:noFill/>
          </a:ln>
        </p:spPr>
      </p:pic>
      <p:sp>
        <p:nvSpPr>
          <p:cNvPr id="271" name="Google Shape;271;p39"/>
          <p:cNvSpPr txBox="1">
            <a:spLocks noGrp="1"/>
          </p:cNvSpPr>
          <p:nvPr>
            <p:ph type="title"/>
          </p:nvPr>
        </p:nvSpPr>
        <p:spPr>
          <a:xfrm>
            <a:off x="2520300" y="1687877"/>
            <a:ext cx="4103400" cy="119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69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72" name="Google Shape;272;p39"/>
          <p:cNvSpPr txBox="1">
            <a:spLocks noGrp="1"/>
          </p:cNvSpPr>
          <p:nvPr>
            <p:ph type="subTitle" idx="1"/>
          </p:nvPr>
        </p:nvSpPr>
        <p:spPr>
          <a:xfrm>
            <a:off x="1930800" y="3228977"/>
            <a:ext cx="5282400" cy="720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7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292"/>
        <p:cNvGrpSpPr/>
        <p:nvPr/>
      </p:nvGrpSpPr>
      <p:grpSpPr>
        <a:xfrm>
          <a:off x="0" y="0"/>
          <a:ext cx="0" cy="0"/>
          <a:chOff x="0" y="0"/>
          <a:chExt cx="0" cy="0"/>
        </a:xfrm>
      </p:grpSpPr>
      <p:pic>
        <p:nvPicPr>
          <p:cNvPr id="293" name="Google Shape;293;p45"/>
          <p:cNvPicPr preferRelativeResize="0"/>
          <p:nvPr/>
        </p:nvPicPr>
        <p:blipFill rotWithShape="1">
          <a:blip r:embed="rId2">
            <a:alphaModFix amt="70000"/>
          </a:blip>
          <a:srcRect/>
          <a:stretch/>
        </p:blipFill>
        <p:spPr>
          <a:xfrm>
            <a:off x="0" y="1"/>
            <a:ext cx="9144003" cy="5143499"/>
          </a:xfrm>
          <a:prstGeom prst="rect">
            <a:avLst/>
          </a:prstGeom>
          <a:noFill/>
          <a:ln>
            <a:noFill/>
          </a:ln>
        </p:spPr>
      </p:pic>
      <p:sp>
        <p:nvSpPr>
          <p:cNvPr id="294" name="Google Shape;294;p45"/>
          <p:cNvSpPr txBox="1">
            <a:spLocks noGrp="1"/>
          </p:cNvSpPr>
          <p:nvPr>
            <p:ph type="title"/>
          </p:nvPr>
        </p:nvSpPr>
        <p:spPr>
          <a:xfrm>
            <a:off x="713225" y="539500"/>
            <a:ext cx="7717500" cy="4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_2">
    <p:spTree>
      <p:nvGrpSpPr>
        <p:cNvPr id="1" name="Shape 303"/>
        <p:cNvGrpSpPr/>
        <p:nvPr/>
      </p:nvGrpSpPr>
      <p:grpSpPr>
        <a:xfrm>
          <a:off x="0" y="0"/>
          <a:ext cx="0" cy="0"/>
          <a:chOff x="0" y="0"/>
          <a:chExt cx="0" cy="0"/>
        </a:xfrm>
      </p:grpSpPr>
      <p:pic>
        <p:nvPicPr>
          <p:cNvPr id="304" name="Google Shape;304;p48"/>
          <p:cNvPicPr preferRelativeResize="0"/>
          <p:nvPr/>
        </p:nvPicPr>
        <p:blipFill rotWithShape="1">
          <a:blip r:embed="rId2">
            <a:alphaModFix amt="70000"/>
          </a:blip>
          <a:srcRect l="19" r="9"/>
          <a:stretch/>
        </p:blipFill>
        <p:spPr>
          <a:xfrm>
            <a:off x="0" y="0"/>
            <a:ext cx="9144001"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500"/>
            <a:ext cx="7717800" cy="4572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1"/>
              </a:buClr>
              <a:buSzPts val="2800"/>
              <a:buFont typeface="Dela Gothic One"/>
              <a:buNone/>
              <a:defRPr sz="2800">
                <a:solidFill>
                  <a:schemeClr val="accent1"/>
                </a:solidFill>
                <a:latin typeface="Dela Gothic One"/>
                <a:ea typeface="Dela Gothic One"/>
                <a:cs typeface="Dela Gothic One"/>
                <a:sym typeface="Dela Gothic One"/>
              </a:defRPr>
            </a:lvl1pPr>
            <a:lvl2pPr lvl="1">
              <a:spcBef>
                <a:spcPts val="0"/>
              </a:spcBef>
              <a:spcAft>
                <a:spcPts val="0"/>
              </a:spcAft>
              <a:buClr>
                <a:schemeClr val="accent1"/>
              </a:buClr>
              <a:buSzPts val="2800"/>
              <a:buNone/>
              <a:defRPr sz="2800">
                <a:solidFill>
                  <a:schemeClr val="accent1"/>
                </a:solidFill>
              </a:defRPr>
            </a:lvl2pPr>
            <a:lvl3pPr lvl="2">
              <a:spcBef>
                <a:spcPts val="0"/>
              </a:spcBef>
              <a:spcAft>
                <a:spcPts val="0"/>
              </a:spcAft>
              <a:buClr>
                <a:schemeClr val="accent1"/>
              </a:buClr>
              <a:buSzPts val="2800"/>
              <a:buNone/>
              <a:defRPr sz="2800">
                <a:solidFill>
                  <a:schemeClr val="accent1"/>
                </a:solidFill>
              </a:defRPr>
            </a:lvl3pPr>
            <a:lvl4pPr lvl="3">
              <a:spcBef>
                <a:spcPts val="0"/>
              </a:spcBef>
              <a:spcAft>
                <a:spcPts val="0"/>
              </a:spcAft>
              <a:buClr>
                <a:schemeClr val="accent1"/>
              </a:buClr>
              <a:buSzPts val="2800"/>
              <a:buNone/>
              <a:defRPr sz="2800">
                <a:solidFill>
                  <a:schemeClr val="accent1"/>
                </a:solidFill>
              </a:defRPr>
            </a:lvl4pPr>
            <a:lvl5pPr lvl="4">
              <a:spcBef>
                <a:spcPts val="0"/>
              </a:spcBef>
              <a:spcAft>
                <a:spcPts val="0"/>
              </a:spcAft>
              <a:buClr>
                <a:schemeClr val="accent1"/>
              </a:buClr>
              <a:buSzPts val="2800"/>
              <a:buNone/>
              <a:defRPr sz="2800">
                <a:solidFill>
                  <a:schemeClr val="accent1"/>
                </a:solidFill>
              </a:defRPr>
            </a:lvl5pPr>
            <a:lvl6pPr lvl="5">
              <a:spcBef>
                <a:spcPts val="0"/>
              </a:spcBef>
              <a:spcAft>
                <a:spcPts val="0"/>
              </a:spcAft>
              <a:buClr>
                <a:schemeClr val="accent1"/>
              </a:buClr>
              <a:buSzPts val="2800"/>
              <a:buNone/>
              <a:defRPr sz="2800">
                <a:solidFill>
                  <a:schemeClr val="accent1"/>
                </a:solidFill>
              </a:defRPr>
            </a:lvl6pPr>
            <a:lvl7pPr lvl="6">
              <a:spcBef>
                <a:spcPts val="0"/>
              </a:spcBef>
              <a:spcAft>
                <a:spcPts val="0"/>
              </a:spcAft>
              <a:buClr>
                <a:schemeClr val="accent1"/>
              </a:buClr>
              <a:buSzPts val="2800"/>
              <a:buNone/>
              <a:defRPr sz="2800">
                <a:solidFill>
                  <a:schemeClr val="accent1"/>
                </a:solidFill>
              </a:defRPr>
            </a:lvl7pPr>
            <a:lvl8pPr lvl="7">
              <a:spcBef>
                <a:spcPts val="0"/>
              </a:spcBef>
              <a:spcAft>
                <a:spcPts val="0"/>
              </a:spcAft>
              <a:buClr>
                <a:schemeClr val="accent1"/>
              </a:buClr>
              <a:buSzPts val="2800"/>
              <a:buNone/>
              <a:defRPr sz="2800">
                <a:solidFill>
                  <a:schemeClr val="accent1"/>
                </a:solidFill>
              </a:defRPr>
            </a:lvl8pPr>
            <a:lvl9pPr lvl="8">
              <a:spcBef>
                <a:spcPts val="0"/>
              </a:spcBef>
              <a:spcAft>
                <a:spcPts val="0"/>
              </a:spcAft>
              <a:buClr>
                <a:schemeClr val="accent1"/>
              </a:buClr>
              <a:buSzPts val="2800"/>
              <a:buNone/>
              <a:defRPr sz="2800">
                <a:solidFill>
                  <a:schemeClr val="accent1"/>
                </a:solidFill>
              </a:defRPr>
            </a:lvl9pPr>
          </a:lstStyle>
          <a:p>
            <a:endParaRPr/>
          </a:p>
        </p:txBody>
      </p:sp>
      <p:sp>
        <p:nvSpPr>
          <p:cNvPr id="7" name="Google Shape;7;p1"/>
          <p:cNvSpPr txBox="1">
            <a:spLocks noGrp="1"/>
          </p:cNvSpPr>
          <p:nvPr>
            <p:ph type="body" idx="1"/>
          </p:nvPr>
        </p:nvSpPr>
        <p:spPr>
          <a:xfrm>
            <a:off x="713225" y="1152475"/>
            <a:ext cx="8119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accent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2"/>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accent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2"/>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accent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2"/>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accent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2"/>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65" r:id="rId5"/>
    <p:sldLayoutId id="2147483671" r:id="rId6"/>
    <p:sldLayoutId id="2147483685" r:id="rId7"/>
    <p:sldLayoutId id="2147483691" r:id="rId8"/>
    <p:sldLayoutId id="2147483694" r:id="rId9"/>
    <p:sldLayoutId id="2147483695" r:id="rId10"/>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5"/>
          <p:cNvSpPr txBox="1">
            <a:spLocks noGrp="1"/>
          </p:cNvSpPr>
          <p:nvPr>
            <p:ph type="ctrTitle"/>
          </p:nvPr>
        </p:nvSpPr>
        <p:spPr>
          <a:xfrm>
            <a:off x="713250" y="1454425"/>
            <a:ext cx="7717500" cy="1376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t>How does financial investment in healthcare-related areas influence life expectancy within the last 150 years globally? </a:t>
            </a:r>
            <a:endParaRPr sz="2200"/>
          </a:p>
        </p:txBody>
      </p:sp>
      <p:sp>
        <p:nvSpPr>
          <p:cNvPr id="322" name="Google Shape;322;p55"/>
          <p:cNvSpPr txBox="1">
            <a:spLocks noGrp="1"/>
          </p:cNvSpPr>
          <p:nvPr>
            <p:ph type="subTitle" idx="1"/>
          </p:nvPr>
        </p:nvSpPr>
        <p:spPr>
          <a:xfrm>
            <a:off x="2456988" y="3441763"/>
            <a:ext cx="4230000" cy="41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000000"/>
                </a:solidFill>
                <a:latin typeface="Comfortaa"/>
                <a:ea typeface="Comfortaa"/>
                <a:cs typeface="Comfortaa"/>
                <a:sym typeface="Comfortaa"/>
              </a:rPr>
              <a:t>Olivia Peng &amp; Angel Poi</a:t>
            </a:r>
            <a:endParaRPr sz="1300">
              <a:solidFill>
                <a:srgbClr val="000000"/>
              </a:solidFill>
              <a:latin typeface="Comfortaa"/>
              <a:ea typeface="Comfortaa"/>
              <a:cs typeface="Comfortaa"/>
              <a:sym typeface="Comfortaa"/>
            </a:endParaRPr>
          </a:p>
        </p:txBody>
      </p:sp>
      <p:sp>
        <p:nvSpPr>
          <p:cNvPr id="323" name="Google Shape;323;p55"/>
          <p:cNvSpPr txBox="1"/>
          <p:nvPr/>
        </p:nvSpPr>
        <p:spPr>
          <a:xfrm>
            <a:off x="919650" y="2961275"/>
            <a:ext cx="7304700" cy="461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dk1"/>
                </a:solidFill>
                <a:latin typeface="Comfortaa"/>
                <a:ea typeface="Comfortaa"/>
                <a:cs typeface="Comfortaa"/>
                <a:sym typeface="Comfortaa"/>
              </a:rPr>
              <a:t>Data Analysis Challenge</a:t>
            </a:r>
            <a:endParaRPr sz="1800">
              <a:solidFill>
                <a:schemeClr val="dk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par>
                                <p:cTn id="8" presetID="10" presetClass="entr" presetSubtype="0" fill="hold" nodeType="withEffect">
                                  <p:stCondLst>
                                    <p:cond delay="0"/>
                                  </p:stCondLst>
                                  <p:childTnLst>
                                    <p:set>
                                      <p:cBhvr>
                                        <p:cTn id="9" dur="1" fill="hold">
                                          <p:stCondLst>
                                            <p:cond delay="0"/>
                                          </p:stCondLst>
                                        </p:cTn>
                                        <p:tgtEl>
                                          <p:spTgt spid="322"/>
                                        </p:tgtEl>
                                        <p:attrNameLst>
                                          <p:attrName>style.visibility</p:attrName>
                                        </p:attrNameLst>
                                      </p:cBhvr>
                                      <p:to>
                                        <p:strVal val="visible"/>
                                      </p:to>
                                    </p:set>
                                    <p:animEffect transition="in" filter="fade">
                                      <p:cBhvr>
                                        <p:cTn id="10" dur="1500"/>
                                        <p:tgtEl>
                                          <p:spTgt spid="322"/>
                                        </p:tgtEl>
                                      </p:cBhvr>
                                    </p:animEffect>
                                  </p:childTnLst>
                                </p:cTn>
                              </p:par>
                              <p:par>
                                <p:cTn id="11" presetID="10" presetClass="entr" presetSubtype="0" fill="hold" nodeType="withEffect">
                                  <p:stCondLst>
                                    <p:cond delay="0"/>
                                  </p:stCondLst>
                                  <p:childTnLst>
                                    <p:set>
                                      <p:cBhvr>
                                        <p:cTn id="12" dur="1" fill="hold">
                                          <p:stCondLst>
                                            <p:cond delay="0"/>
                                          </p:stCondLst>
                                        </p:cTn>
                                        <p:tgtEl>
                                          <p:spTgt spid="323"/>
                                        </p:tgtEl>
                                        <p:attrNameLst>
                                          <p:attrName>style.visibility</p:attrName>
                                        </p:attrNameLst>
                                      </p:cBhvr>
                                      <p:to>
                                        <p:strVal val="visible"/>
                                      </p:to>
                                    </p:set>
                                    <p:animEffect transition="in" filter="fade">
                                      <p:cBhvr>
                                        <p:cTn id="13" dur="10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grpSp>
        <p:nvGrpSpPr>
          <p:cNvPr id="457" name="Google Shape;457;p61"/>
          <p:cNvGrpSpPr/>
          <p:nvPr/>
        </p:nvGrpSpPr>
        <p:grpSpPr>
          <a:xfrm>
            <a:off x="1005750" y="1304190"/>
            <a:ext cx="7132500" cy="1342653"/>
            <a:chOff x="1005750" y="1304190"/>
            <a:chExt cx="7132500" cy="1342653"/>
          </a:xfrm>
        </p:grpSpPr>
        <p:sp>
          <p:nvSpPr>
            <p:cNvPr id="458" name="Google Shape;458;p61"/>
            <p:cNvSpPr/>
            <p:nvPr/>
          </p:nvSpPr>
          <p:spPr>
            <a:xfrm>
              <a:off x="1005750" y="1560260"/>
              <a:ext cx="7132500" cy="872100"/>
            </a:xfrm>
            <a:prstGeom prst="roundRect">
              <a:avLst>
                <a:gd name="adj" fmla="val 2118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1"/>
            <p:cNvSpPr/>
            <p:nvPr/>
          </p:nvSpPr>
          <p:spPr>
            <a:xfrm>
              <a:off x="1269370" y="1304190"/>
              <a:ext cx="512058" cy="512039"/>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1"/>
            <p:cNvSpPr/>
            <p:nvPr/>
          </p:nvSpPr>
          <p:spPr>
            <a:xfrm>
              <a:off x="7460045" y="2226239"/>
              <a:ext cx="420615" cy="42060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61"/>
          <p:cNvSpPr txBox="1">
            <a:spLocks noGrp="1"/>
          </p:cNvSpPr>
          <p:nvPr>
            <p:ph type="title"/>
          </p:nvPr>
        </p:nvSpPr>
        <p:spPr>
          <a:xfrm>
            <a:off x="1056900" y="1573825"/>
            <a:ext cx="7030200" cy="80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Research Question</a:t>
            </a:r>
            <a:endParaRPr>
              <a:solidFill>
                <a:schemeClr val="dk2"/>
              </a:solidFill>
            </a:endParaRPr>
          </a:p>
        </p:txBody>
      </p:sp>
      <p:sp>
        <p:nvSpPr>
          <p:cNvPr id="462" name="Google Shape;462;p61"/>
          <p:cNvSpPr txBox="1">
            <a:spLocks noGrp="1"/>
          </p:cNvSpPr>
          <p:nvPr>
            <p:ph type="subTitle" idx="1"/>
          </p:nvPr>
        </p:nvSpPr>
        <p:spPr>
          <a:xfrm>
            <a:off x="1184250" y="2647950"/>
            <a:ext cx="6775500" cy="803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latin typeface="Comfortaa"/>
                <a:ea typeface="Comfortaa"/>
                <a:cs typeface="Comfortaa"/>
                <a:sym typeface="Comfortaa"/>
              </a:rPr>
              <a:t>How does financial investment in healthcare-related areas influence life expectancy within the last 150 years globally? </a:t>
            </a:r>
            <a:endParaRPr sz="2300">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6"/>
          <p:cNvSpPr/>
          <p:nvPr/>
        </p:nvSpPr>
        <p:spPr>
          <a:xfrm>
            <a:off x="476850" y="441375"/>
            <a:ext cx="8190300" cy="676800"/>
          </a:xfrm>
          <a:prstGeom prst="roundRect">
            <a:avLst>
              <a:gd name="adj" fmla="val 2118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6"/>
          <p:cNvSpPr/>
          <p:nvPr/>
        </p:nvSpPr>
        <p:spPr>
          <a:xfrm>
            <a:off x="1197038" y="2239775"/>
            <a:ext cx="2089500" cy="2368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6"/>
          <p:cNvSpPr txBox="1">
            <a:spLocks noGrp="1"/>
          </p:cNvSpPr>
          <p:nvPr>
            <p:ph type="title"/>
          </p:nvPr>
        </p:nvSpPr>
        <p:spPr>
          <a:xfrm>
            <a:off x="713250" y="539500"/>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Executive Summary</a:t>
            </a:r>
            <a:endParaRPr>
              <a:solidFill>
                <a:schemeClr val="dk2"/>
              </a:solidFill>
            </a:endParaRPr>
          </a:p>
        </p:txBody>
      </p:sp>
      <p:graphicFrame>
        <p:nvGraphicFramePr>
          <p:cNvPr id="331" name="Google Shape;331;p56"/>
          <p:cNvGraphicFramePr/>
          <p:nvPr/>
        </p:nvGraphicFramePr>
        <p:xfrm>
          <a:off x="1196988" y="2322525"/>
          <a:ext cx="2089600" cy="5066350"/>
        </p:xfrm>
        <a:graphic>
          <a:graphicData uri="http://schemas.openxmlformats.org/drawingml/2006/table">
            <a:tbl>
              <a:tblPr>
                <a:noFill/>
                <a:tableStyleId>{EC71F7AF-837C-4BF1-8635-C742CD26B2D1}</a:tableStyleId>
              </a:tblPr>
              <a:tblGrid>
                <a:gridCol w="2089600">
                  <a:extLst>
                    <a:ext uri="{9D8B030D-6E8A-4147-A177-3AD203B41FA5}">
                      <a16:colId xmlns:a16="http://schemas.microsoft.com/office/drawing/2014/main" val="20000"/>
                    </a:ext>
                  </a:extLst>
                </a:gridCol>
              </a:tblGrid>
              <a:tr h="457175">
                <a:tc>
                  <a:txBody>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Personal </a:t>
                      </a:r>
                      <a:endParaRPr sz="18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0750">
                <a:tc>
                  <a:txBody>
                    <a:bodyPr/>
                    <a:lstStyle/>
                    <a:p>
                      <a:pPr marL="0" lvl="0" indent="0" algn="ctr"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Impact of lifestyle factors </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058850">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Linear regression test</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2" name="Google Shape;332;p56"/>
          <p:cNvSpPr/>
          <p:nvPr/>
        </p:nvSpPr>
        <p:spPr>
          <a:xfrm>
            <a:off x="3534938" y="2239775"/>
            <a:ext cx="2089500" cy="2368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3" name="Google Shape;333;p56"/>
          <p:cNvGraphicFramePr/>
          <p:nvPr/>
        </p:nvGraphicFramePr>
        <p:xfrm>
          <a:off x="3534888" y="2322525"/>
          <a:ext cx="2089600" cy="4758475"/>
        </p:xfrm>
        <a:graphic>
          <a:graphicData uri="http://schemas.openxmlformats.org/drawingml/2006/table">
            <a:tbl>
              <a:tblPr>
                <a:noFill/>
                <a:tableStyleId>{EC71F7AF-837C-4BF1-8635-C742CD26B2D1}</a:tableStyleId>
              </a:tblPr>
              <a:tblGrid>
                <a:gridCol w="2089600">
                  <a:extLst>
                    <a:ext uri="{9D8B030D-6E8A-4147-A177-3AD203B41FA5}">
                      <a16:colId xmlns:a16="http://schemas.microsoft.com/office/drawing/2014/main" val="20000"/>
                    </a:ext>
                  </a:extLst>
                </a:gridCol>
              </a:tblGrid>
              <a:tr h="457175">
                <a:tc>
                  <a:txBody>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Private</a:t>
                      </a:r>
                      <a:endParaRPr sz="18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0750">
                <a:tc>
                  <a:txBody>
                    <a:bodyPr/>
                    <a:lstStyle/>
                    <a:p>
                      <a:pPr marL="0" lvl="0" indent="0" algn="ctr"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Impact of medical R&amp;D investment</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750975">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One-way ANOVA test</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34" name="Google Shape;334;p56"/>
          <p:cNvSpPr/>
          <p:nvPr/>
        </p:nvSpPr>
        <p:spPr>
          <a:xfrm>
            <a:off x="5857463" y="2239775"/>
            <a:ext cx="2089500" cy="23688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35" name="Google Shape;335;p56"/>
          <p:cNvGraphicFramePr/>
          <p:nvPr/>
        </p:nvGraphicFramePr>
        <p:xfrm>
          <a:off x="5857413" y="2322525"/>
          <a:ext cx="2089600" cy="4635150"/>
        </p:xfrm>
        <a:graphic>
          <a:graphicData uri="http://schemas.openxmlformats.org/drawingml/2006/table">
            <a:tbl>
              <a:tblPr>
                <a:noFill/>
                <a:tableStyleId>{EC71F7AF-837C-4BF1-8635-C742CD26B2D1}</a:tableStyleId>
              </a:tblPr>
              <a:tblGrid>
                <a:gridCol w="2089600">
                  <a:extLst>
                    <a:ext uri="{9D8B030D-6E8A-4147-A177-3AD203B41FA5}">
                      <a16:colId xmlns:a16="http://schemas.microsoft.com/office/drawing/2014/main" val="20000"/>
                    </a:ext>
                  </a:extLst>
                </a:gridCol>
              </a:tblGrid>
              <a:tr h="457175">
                <a:tc>
                  <a:txBody>
                    <a:bodyPr/>
                    <a:lstStyle/>
                    <a:p>
                      <a:pPr marL="0" lvl="0" indent="0" algn="ctr" rtl="0">
                        <a:spcBef>
                          <a:spcPts val="0"/>
                        </a:spcBef>
                        <a:spcAft>
                          <a:spcPts val="0"/>
                        </a:spcAft>
                        <a:buNone/>
                      </a:pPr>
                      <a:r>
                        <a:rPr lang="en" sz="1800">
                          <a:solidFill>
                            <a:schemeClr val="dk1"/>
                          </a:solidFill>
                          <a:latin typeface="Dela Gothic One"/>
                          <a:ea typeface="Dela Gothic One"/>
                          <a:cs typeface="Dela Gothic One"/>
                          <a:sym typeface="Dela Gothic One"/>
                        </a:rPr>
                        <a:t>Public</a:t>
                      </a:r>
                      <a:endParaRPr sz="1800">
                        <a:solidFill>
                          <a:schemeClr val="dk1"/>
                        </a:solidFill>
                        <a:latin typeface="Dela Gothic One"/>
                        <a:ea typeface="Dela Gothic One"/>
                        <a:cs typeface="Dela Gothic One"/>
                        <a:sym typeface="Dela Gothic On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940750">
                <a:tc>
                  <a:txBody>
                    <a:bodyPr/>
                    <a:lstStyle/>
                    <a:p>
                      <a:pPr marL="0" lvl="0" indent="0" algn="ctr"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Impact of government expenditures</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627650">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p>
                      <a:pPr marL="0" lvl="0" indent="0" algn="ctr" rtl="0">
                        <a:spcBef>
                          <a:spcPts val="0"/>
                        </a:spcBef>
                        <a:spcAft>
                          <a:spcPts val="0"/>
                        </a:spcAft>
                        <a:buNone/>
                      </a:pPr>
                      <a:r>
                        <a:rPr lang="en">
                          <a:solidFill>
                            <a:schemeClr val="dk1"/>
                          </a:solidFill>
                          <a:latin typeface="Inter"/>
                          <a:ea typeface="Inter"/>
                          <a:cs typeface="Inter"/>
                          <a:sym typeface="Inter"/>
                        </a:rPr>
                        <a:t>Linear regression test</a:t>
                      </a: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endParaRPr>
                        <a:solidFill>
                          <a:schemeClr val="dk1"/>
                        </a:solidFill>
                        <a:latin typeface="Inter"/>
                        <a:ea typeface="Inter"/>
                        <a:cs typeface="Inter"/>
                        <a:sym typeface="Inte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36" name="Google Shape;336;p56"/>
          <p:cNvGrpSpPr/>
          <p:nvPr/>
        </p:nvGrpSpPr>
        <p:grpSpPr>
          <a:xfrm>
            <a:off x="4267796" y="1149854"/>
            <a:ext cx="608400" cy="643584"/>
            <a:chOff x="1401227" y="2095891"/>
            <a:chExt cx="608400" cy="643584"/>
          </a:xfrm>
        </p:grpSpPr>
        <p:sp>
          <p:nvSpPr>
            <p:cNvPr id="337" name="Google Shape;337;p56"/>
            <p:cNvSpPr/>
            <p:nvPr/>
          </p:nvSpPr>
          <p:spPr>
            <a:xfrm>
              <a:off x="1401227" y="2131075"/>
              <a:ext cx="608400" cy="608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6"/>
            <p:cNvSpPr/>
            <p:nvPr/>
          </p:nvSpPr>
          <p:spPr>
            <a:xfrm rot="10800000" flipH="1">
              <a:off x="1780330" y="2095891"/>
              <a:ext cx="167159" cy="16716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56"/>
          <p:cNvSpPr/>
          <p:nvPr/>
        </p:nvSpPr>
        <p:spPr>
          <a:xfrm rot="5400000">
            <a:off x="4194088" y="1654525"/>
            <a:ext cx="378900" cy="3789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56"/>
          <p:cNvCxnSpPr>
            <a:stCxn id="329" idx="0"/>
            <a:endCxn id="339" idx="2"/>
          </p:cNvCxnSpPr>
          <p:nvPr/>
        </p:nvCxnSpPr>
        <p:spPr>
          <a:xfrm rot="-5400000">
            <a:off x="3209438" y="1065725"/>
            <a:ext cx="206400" cy="2141700"/>
          </a:xfrm>
          <a:prstGeom prst="bentConnector2">
            <a:avLst/>
          </a:prstGeom>
          <a:noFill/>
          <a:ln w="9525" cap="flat" cmpd="sng">
            <a:solidFill>
              <a:schemeClr val="dk1"/>
            </a:solidFill>
            <a:prstDash val="solid"/>
            <a:round/>
            <a:headEnd type="diamond" w="med" len="med"/>
            <a:tailEnd type="none" w="med" len="med"/>
          </a:ln>
        </p:spPr>
      </p:cxnSp>
      <p:cxnSp>
        <p:nvCxnSpPr>
          <p:cNvPr id="341" name="Google Shape;341;p56"/>
          <p:cNvCxnSpPr>
            <a:stCxn id="337" idx="4"/>
            <a:endCxn id="339" idx="0"/>
          </p:cNvCxnSpPr>
          <p:nvPr/>
        </p:nvCxnSpPr>
        <p:spPr>
          <a:xfrm>
            <a:off x="4571996" y="1793438"/>
            <a:ext cx="900" cy="50400"/>
          </a:xfrm>
          <a:prstGeom prst="straightConnector1">
            <a:avLst/>
          </a:prstGeom>
          <a:noFill/>
          <a:ln w="9525" cap="flat" cmpd="sng">
            <a:solidFill>
              <a:schemeClr val="dk1"/>
            </a:solidFill>
            <a:prstDash val="solid"/>
            <a:round/>
            <a:headEnd type="none" w="med" len="med"/>
            <a:tailEnd type="none" w="med" len="med"/>
          </a:ln>
        </p:spPr>
      </p:cxnSp>
      <p:cxnSp>
        <p:nvCxnSpPr>
          <p:cNvPr id="342" name="Google Shape;342;p56"/>
          <p:cNvCxnSpPr>
            <a:stCxn id="339" idx="0"/>
            <a:endCxn id="332" idx="0"/>
          </p:cNvCxnSpPr>
          <p:nvPr/>
        </p:nvCxnSpPr>
        <p:spPr>
          <a:xfrm>
            <a:off x="4572988" y="1843975"/>
            <a:ext cx="6600" cy="395700"/>
          </a:xfrm>
          <a:prstGeom prst="straightConnector1">
            <a:avLst/>
          </a:prstGeom>
          <a:noFill/>
          <a:ln w="9525" cap="flat" cmpd="sng">
            <a:solidFill>
              <a:schemeClr val="dk1"/>
            </a:solidFill>
            <a:prstDash val="solid"/>
            <a:round/>
            <a:headEnd type="none" w="med" len="med"/>
            <a:tailEnd type="diamond" w="med" len="med"/>
          </a:ln>
        </p:spPr>
      </p:cxnSp>
      <p:sp>
        <p:nvSpPr>
          <p:cNvPr id="343" name="Google Shape;343;p56"/>
          <p:cNvSpPr/>
          <p:nvPr/>
        </p:nvSpPr>
        <p:spPr>
          <a:xfrm rot="-5400000" flipH="1">
            <a:off x="4602859" y="1655300"/>
            <a:ext cx="341100" cy="399000"/>
          </a:xfrm>
          <a:prstGeom prst="arc">
            <a:avLst>
              <a:gd name="adj1" fmla="val 16200000"/>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4" name="Google Shape;344;p56"/>
          <p:cNvCxnSpPr>
            <a:stCxn id="334" idx="0"/>
            <a:endCxn id="343" idx="2"/>
          </p:cNvCxnSpPr>
          <p:nvPr/>
        </p:nvCxnSpPr>
        <p:spPr>
          <a:xfrm rot="5400000" flipH="1">
            <a:off x="5730563" y="1068125"/>
            <a:ext cx="214500" cy="2128800"/>
          </a:xfrm>
          <a:prstGeom prst="bentConnector2">
            <a:avLst/>
          </a:prstGeom>
          <a:noFill/>
          <a:ln w="9525" cap="flat" cmpd="sng">
            <a:solidFill>
              <a:schemeClr val="dk1"/>
            </a:solidFill>
            <a:prstDash val="solid"/>
            <a:round/>
            <a:headEnd type="diamond" w="med" len="med"/>
            <a:tailEnd type="none" w="med" len="med"/>
          </a:ln>
        </p:spPr>
      </p:cxnSp>
      <p:cxnSp>
        <p:nvCxnSpPr>
          <p:cNvPr id="345" name="Google Shape;345;p56"/>
          <p:cNvCxnSpPr>
            <a:stCxn id="343" idx="0"/>
            <a:endCxn id="337" idx="4"/>
          </p:cNvCxnSpPr>
          <p:nvPr/>
        </p:nvCxnSpPr>
        <p:spPr>
          <a:xfrm rot="10800000">
            <a:off x="4572109" y="1793300"/>
            <a:ext cx="1800" cy="61500"/>
          </a:xfrm>
          <a:prstGeom prst="straightConnector1">
            <a:avLst/>
          </a:prstGeom>
          <a:noFill/>
          <a:ln w="9525" cap="flat" cmpd="sng">
            <a:solidFill>
              <a:schemeClr val="dk1"/>
            </a:solidFill>
            <a:prstDash val="solid"/>
            <a:round/>
            <a:headEnd type="none" w="med" len="med"/>
            <a:tailEnd type="none" w="med" len="med"/>
          </a:ln>
        </p:spPr>
      </p:cxnSp>
      <p:grpSp>
        <p:nvGrpSpPr>
          <p:cNvPr id="346" name="Google Shape;346;p56"/>
          <p:cNvGrpSpPr/>
          <p:nvPr/>
        </p:nvGrpSpPr>
        <p:grpSpPr>
          <a:xfrm>
            <a:off x="4416698" y="1304673"/>
            <a:ext cx="310602" cy="352803"/>
            <a:chOff x="-28069875" y="3175300"/>
            <a:chExt cx="260725" cy="296150"/>
          </a:xfrm>
        </p:grpSpPr>
        <p:sp>
          <p:nvSpPr>
            <p:cNvPr id="347" name="Google Shape;347;p5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713250" y="310900"/>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a:t>Personal investment and life expectancy</a:t>
            </a:r>
            <a:endParaRPr sz="2500">
              <a:solidFill>
                <a:schemeClr val="dk2"/>
              </a:solidFill>
            </a:endParaRPr>
          </a:p>
        </p:txBody>
      </p:sp>
      <p:sp>
        <p:nvSpPr>
          <p:cNvPr id="361" name="Google Shape;361;p57"/>
          <p:cNvSpPr txBox="1"/>
          <p:nvPr/>
        </p:nvSpPr>
        <p:spPr>
          <a:xfrm>
            <a:off x="5273150" y="1378450"/>
            <a:ext cx="3914700" cy="400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Linear regression test performed on relationship between obesity and life expectancy </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P-value: p = 2.2 * 10</a:t>
            </a:r>
            <a:r>
              <a:rPr lang="en" baseline="30000">
                <a:solidFill>
                  <a:schemeClr val="dk1"/>
                </a:solidFill>
                <a:latin typeface="Inter"/>
                <a:ea typeface="Inter"/>
                <a:cs typeface="Inter"/>
                <a:sym typeface="Inter"/>
              </a:rPr>
              <a:t>-16 </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Statistical conclusion: reject the null</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Scientific conclusion: high obesity rates leads to reduced life expectancy </a:t>
            </a:r>
            <a:endParaRPr>
              <a:solidFill>
                <a:schemeClr val="dk1"/>
              </a:solidFill>
              <a:latin typeface="Inter"/>
              <a:ea typeface="Inter"/>
              <a:cs typeface="Inter"/>
              <a:sym typeface="Inter"/>
            </a:endParaRPr>
          </a:p>
          <a:p>
            <a:pPr marL="457200" lvl="0" indent="-317500" algn="l" rtl="0">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Australia has one of the highest obesity rates but high life expectancy -&gt; explained by advanced healthcare system  </a:t>
            </a:r>
            <a:endParaRPr>
              <a:solidFill>
                <a:schemeClr val="dk1"/>
              </a:solidFill>
              <a:latin typeface="Inter"/>
              <a:ea typeface="Inter"/>
              <a:cs typeface="Inter"/>
              <a:sym typeface="Inter"/>
            </a:endParaRPr>
          </a:p>
        </p:txBody>
      </p:sp>
      <p:sp>
        <p:nvSpPr>
          <p:cNvPr id="362" name="Google Shape;362;p57"/>
          <p:cNvSpPr/>
          <p:nvPr/>
        </p:nvSpPr>
        <p:spPr>
          <a:xfrm rot="10800000" flipH="1">
            <a:off x="5353308" y="4608576"/>
            <a:ext cx="420615" cy="42060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7"/>
          <p:cNvSpPr/>
          <p:nvPr/>
        </p:nvSpPr>
        <p:spPr>
          <a:xfrm rot="10800000" flipH="1">
            <a:off x="1880211" y="4064636"/>
            <a:ext cx="329172" cy="329168"/>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7"/>
          <p:cNvSpPr/>
          <p:nvPr/>
        </p:nvSpPr>
        <p:spPr>
          <a:xfrm rot="10800000" flipH="1">
            <a:off x="1026461" y="958268"/>
            <a:ext cx="329172" cy="329168"/>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7"/>
          <p:cNvSpPr/>
          <p:nvPr/>
        </p:nvSpPr>
        <p:spPr>
          <a:xfrm rot="10800000" flipH="1">
            <a:off x="8335211" y="240308"/>
            <a:ext cx="420615" cy="42060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57"/>
          <p:cNvPicPr preferRelativeResize="0"/>
          <p:nvPr/>
        </p:nvPicPr>
        <p:blipFill>
          <a:blip r:embed="rId3">
            <a:alphaModFix/>
          </a:blip>
          <a:stretch>
            <a:fillRect/>
          </a:stretch>
        </p:blipFill>
        <p:spPr>
          <a:xfrm>
            <a:off x="215451" y="832700"/>
            <a:ext cx="5057699" cy="4164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500"/>
                                        <p:tgtEl>
                                          <p:spTgt spid="360"/>
                                        </p:tgtEl>
                                      </p:cBhvr>
                                    </p:animEffect>
                                  </p:childTnLst>
                                </p:cTn>
                              </p:par>
                              <p:par>
                                <p:cTn id="8" presetID="2" presetClass="entr" presetSubtype="2" fill="hold" nodeType="withEffect">
                                  <p:stCondLst>
                                    <p:cond delay="0"/>
                                  </p:stCondLst>
                                  <p:childTnLst>
                                    <p:set>
                                      <p:cBhvr>
                                        <p:cTn id="9" dur="1" fill="hold">
                                          <p:stCondLst>
                                            <p:cond delay="0"/>
                                          </p:stCondLst>
                                        </p:cTn>
                                        <p:tgtEl>
                                          <p:spTgt spid="362"/>
                                        </p:tgtEl>
                                        <p:attrNameLst>
                                          <p:attrName>style.visibility</p:attrName>
                                        </p:attrNameLst>
                                      </p:cBhvr>
                                      <p:to>
                                        <p:strVal val="visible"/>
                                      </p:to>
                                    </p:set>
                                    <p:anim calcmode="lin" valueType="num">
                                      <p:cBhvr additive="base">
                                        <p:cTn id="10" dur="1100"/>
                                        <p:tgtEl>
                                          <p:spTgt spid="362"/>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65"/>
                                        </p:tgtEl>
                                        <p:attrNameLst>
                                          <p:attrName>style.visibility</p:attrName>
                                        </p:attrNameLst>
                                      </p:cBhvr>
                                      <p:to>
                                        <p:strVal val="visible"/>
                                      </p:to>
                                    </p:set>
                                    <p:anim calcmode="lin" valueType="num">
                                      <p:cBhvr additive="base">
                                        <p:cTn id="13" dur="1000"/>
                                        <p:tgtEl>
                                          <p:spTgt spid="365"/>
                                        </p:tgtEl>
                                        <p:attrNameLst>
                                          <p:attrName>ppt_y</p:attrName>
                                        </p:attrNameLst>
                                      </p:cBhvr>
                                      <p:tavLst>
                                        <p:tav tm="0">
                                          <p:val>
                                            <p:strVal val="#ppt_y-1"/>
                                          </p:val>
                                        </p:tav>
                                        <p:tav tm="100000">
                                          <p:val>
                                            <p:strVal val="#ppt_y"/>
                                          </p:val>
                                        </p:tav>
                                      </p:tavLst>
                                    </p:anim>
                                  </p:childTnLst>
                                </p:cTn>
                              </p:par>
                              <p:par>
                                <p:cTn id="14" presetID="8" presetClass="emph" presetSubtype="0" fill="hold" nodeType="withEffect">
                                  <p:stCondLst>
                                    <p:cond delay="0"/>
                                  </p:stCondLst>
                                  <p:childTnLst>
                                    <p:animRot by="-21600000">
                                      <p:cBhvr>
                                        <p:cTn id="15" dur="1500" fill="hold"/>
                                        <p:tgtEl>
                                          <p:spTgt spid="362"/>
                                        </p:tgtEl>
                                        <p:attrNameLst>
                                          <p:attrName>r</p:attrName>
                                        </p:attrNameLst>
                                      </p:cBhvr>
                                    </p:animRot>
                                  </p:childTnLst>
                                </p:cTn>
                              </p:par>
                              <p:par>
                                <p:cTn id="16" presetID="8" presetClass="emph" presetSubtype="0" fill="hold" nodeType="withEffect">
                                  <p:stCondLst>
                                    <p:cond delay="0"/>
                                  </p:stCondLst>
                                  <p:childTnLst>
                                    <p:animRot by="-21600000">
                                      <p:cBhvr>
                                        <p:cTn id="17" dur="1500" fill="hold"/>
                                        <p:tgtEl>
                                          <p:spTgt spid="363"/>
                                        </p:tgtEl>
                                        <p:attrNameLst>
                                          <p:attrName>r</p:attrName>
                                        </p:attrNameLst>
                                      </p:cBhvr>
                                    </p:animRot>
                                  </p:childTnLst>
                                </p:cTn>
                              </p:par>
                              <p:par>
                                <p:cTn id="18" presetID="8" presetClass="emph" presetSubtype="0" fill="hold" nodeType="withEffect">
                                  <p:stCondLst>
                                    <p:cond delay="0"/>
                                  </p:stCondLst>
                                  <p:childTnLst>
                                    <p:animRot by="-21600000">
                                      <p:cBhvr>
                                        <p:cTn id="19" dur="1000" fill="hold"/>
                                        <p:tgtEl>
                                          <p:spTgt spid="364"/>
                                        </p:tgtEl>
                                        <p:attrNameLst>
                                          <p:attrName>r</p:attrName>
                                        </p:attrNameLst>
                                      </p:cBhvr>
                                    </p:animRot>
                                  </p:childTnLst>
                                </p:cTn>
                              </p:par>
                              <p:par>
                                <p:cTn id="20" presetID="8" presetClass="emph" presetSubtype="0" fill="hold" nodeType="withEffect">
                                  <p:stCondLst>
                                    <p:cond delay="0"/>
                                  </p:stCondLst>
                                  <p:childTnLst>
                                    <p:animRot by="-21600000">
                                      <p:cBhvr>
                                        <p:cTn id="21" dur="1500" fill="hold"/>
                                        <p:tgtEl>
                                          <p:spTgt spid="36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p:nvPr/>
        </p:nvSpPr>
        <p:spPr>
          <a:xfrm>
            <a:off x="7185863" y="1706550"/>
            <a:ext cx="608400" cy="608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58"/>
          <p:cNvGrpSpPr/>
          <p:nvPr/>
        </p:nvGrpSpPr>
        <p:grpSpPr>
          <a:xfrm>
            <a:off x="476817" y="-25529"/>
            <a:ext cx="8009294" cy="874259"/>
            <a:chOff x="476850" y="279264"/>
            <a:chExt cx="8190300" cy="1046892"/>
          </a:xfrm>
        </p:grpSpPr>
        <p:sp>
          <p:nvSpPr>
            <p:cNvPr id="373" name="Google Shape;373;p58"/>
            <p:cNvSpPr/>
            <p:nvPr/>
          </p:nvSpPr>
          <p:spPr>
            <a:xfrm>
              <a:off x="476850" y="441375"/>
              <a:ext cx="8190300" cy="676800"/>
            </a:xfrm>
            <a:prstGeom prst="roundRect">
              <a:avLst>
                <a:gd name="adj" fmla="val 2118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8"/>
            <p:cNvSpPr/>
            <p:nvPr/>
          </p:nvSpPr>
          <p:spPr>
            <a:xfrm rot="10800000" flipH="1">
              <a:off x="635370" y="905552"/>
              <a:ext cx="420615" cy="42060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8"/>
            <p:cNvSpPr/>
            <p:nvPr/>
          </p:nvSpPr>
          <p:spPr>
            <a:xfrm rot="10800000" flipH="1">
              <a:off x="7699795" y="279264"/>
              <a:ext cx="329172" cy="329168"/>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58"/>
          <p:cNvSpPr/>
          <p:nvPr/>
        </p:nvSpPr>
        <p:spPr>
          <a:xfrm>
            <a:off x="3295113" y="1706550"/>
            <a:ext cx="608400" cy="608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58"/>
          <p:cNvGrpSpPr/>
          <p:nvPr/>
        </p:nvGrpSpPr>
        <p:grpSpPr>
          <a:xfrm>
            <a:off x="7311773" y="1836088"/>
            <a:ext cx="356605" cy="349324"/>
            <a:chOff x="3960775" y="2635825"/>
            <a:chExt cx="443925" cy="441400"/>
          </a:xfrm>
        </p:grpSpPr>
        <p:sp>
          <p:nvSpPr>
            <p:cNvPr id="378" name="Google Shape;378;p58"/>
            <p:cNvSpPr/>
            <p:nvPr/>
          </p:nvSpPr>
          <p:spPr>
            <a:xfrm>
              <a:off x="3987600" y="2635825"/>
              <a:ext cx="351525" cy="163800"/>
            </a:xfrm>
            <a:custGeom>
              <a:avLst/>
              <a:gdLst/>
              <a:ahLst/>
              <a:cxnLst/>
              <a:rect l="l" t="t" r="r" b="b"/>
              <a:pathLst>
                <a:path w="14061" h="6552" extrusionOk="0">
                  <a:moveTo>
                    <a:pt x="7031" y="0"/>
                  </a:moveTo>
                  <a:cubicBezTo>
                    <a:pt x="3513" y="0"/>
                    <a:pt x="587" y="2584"/>
                    <a:pt x="51" y="5952"/>
                  </a:cubicBezTo>
                  <a:cubicBezTo>
                    <a:pt x="0" y="6267"/>
                    <a:pt x="242" y="6552"/>
                    <a:pt x="562" y="6552"/>
                  </a:cubicBezTo>
                  <a:lnTo>
                    <a:pt x="5286" y="6552"/>
                  </a:lnTo>
                  <a:cubicBezTo>
                    <a:pt x="6817" y="6550"/>
                    <a:pt x="8233" y="5729"/>
                    <a:pt x="8996" y="4399"/>
                  </a:cubicBezTo>
                  <a:cubicBezTo>
                    <a:pt x="9096" y="4223"/>
                    <a:pt x="9270" y="4138"/>
                    <a:pt x="9444" y="4138"/>
                  </a:cubicBezTo>
                  <a:cubicBezTo>
                    <a:pt x="9638" y="4138"/>
                    <a:pt x="9831" y="4244"/>
                    <a:pt x="9919" y="4451"/>
                  </a:cubicBezTo>
                  <a:cubicBezTo>
                    <a:pt x="10464" y="5726"/>
                    <a:pt x="11718" y="6552"/>
                    <a:pt x="13103" y="6552"/>
                  </a:cubicBezTo>
                  <a:lnTo>
                    <a:pt x="13499" y="6552"/>
                  </a:lnTo>
                  <a:cubicBezTo>
                    <a:pt x="13817" y="6552"/>
                    <a:pt x="14061" y="6267"/>
                    <a:pt x="14011" y="5952"/>
                  </a:cubicBezTo>
                  <a:cubicBezTo>
                    <a:pt x="13474" y="2584"/>
                    <a:pt x="10549" y="0"/>
                    <a:pt x="7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8"/>
            <p:cNvSpPr/>
            <p:nvPr/>
          </p:nvSpPr>
          <p:spPr>
            <a:xfrm>
              <a:off x="4021125" y="2776675"/>
              <a:ext cx="284525" cy="300550"/>
            </a:xfrm>
            <a:custGeom>
              <a:avLst/>
              <a:gdLst/>
              <a:ahLst/>
              <a:cxnLst/>
              <a:rect l="l" t="t" r="r" b="b"/>
              <a:pathLst>
                <a:path w="11381" h="12022" extrusionOk="0">
                  <a:moveTo>
                    <a:pt x="9138" y="3747"/>
                  </a:moveTo>
                  <a:cubicBezTo>
                    <a:pt x="9423" y="3747"/>
                    <a:pt x="9654" y="3977"/>
                    <a:pt x="9655" y="4263"/>
                  </a:cubicBezTo>
                  <a:lnTo>
                    <a:pt x="9655" y="4263"/>
                  </a:lnTo>
                  <a:cubicBezTo>
                    <a:pt x="9654" y="4549"/>
                    <a:pt x="9423" y="4780"/>
                    <a:pt x="9138" y="4780"/>
                  </a:cubicBezTo>
                  <a:lnTo>
                    <a:pt x="8145" y="4780"/>
                  </a:lnTo>
                  <a:lnTo>
                    <a:pt x="8853" y="5665"/>
                  </a:lnTo>
                  <a:cubicBezTo>
                    <a:pt x="9029" y="5887"/>
                    <a:pt x="8993" y="6213"/>
                    <a:pt x="8771" y="6390"/>
                  </a:cubicBezTo>
                  <a:cubicBezTo>
                    <a:pt x="8676" y="6466"/>
                    <a:pt x="8562" y="6503"/>
                    <a:pt x="8449" y="6503"/>
                  </a:cubicBezTo>
                  <a:cubicBezTo>
                    <a:pt x="8297" y="6503"/>
                    <a:pt x="8147" y="6437"/>
                    <a:pt x="8045" y="6310"/>
                  </a:cubicBezTo>
                  <a:lnTo>
                    <a:pt x="6665" y="4587"/>
                  </a:lnTo>
                  <a:cubicBezTo>
                    <a:pt x="6395" y="4248"/>
                    <a:pt x="6635" y="3747"/>
                    <a:pt x="7070" y="3747"/>
                  </a:cubicBezTo>
                  <a:close/>
                  <a:moveTo>
                    <a:pt x="4311" y="3744"/>
                  </a:moveTo>
                  <a:cubicBezTo>
                    <a:pt x="4744" y="3744"/>
                    <a:pt x="4986" y="4245"/>
                    <a:pt x="4714" y="4583"/>
                  </a:cubicBezTo>
                  <a:lnTo>
                    <a:pt x="3335" y="6309"/>
                  </a:lnTo>
                  <a:cubicBezTo>
                    <a:pt x="3233" y="6437"/>
                    <a:pt x="3081" y="6504"/>
                    <a:pt x="2929" y="6504"/>
                  </a:cubicBezTo>
                  <a:cubicBezTo>
                    <a:pt x="2816" y="6504"/>
                    <a:pt x="2702" y="6467"/>
                    <a:pt x="2606" y="6390"/>
                  </a:cubicBezTo>
                  <a:cubicBezTo>
                    <a:pt x="2383" y="6211"/>
                    <a:pt x="2347" y="5885"/>
                    <a:pt x="2528" y="5662"/>
                  </a:cubicBezTo>
                  <a:lnTo>
                    <a:pt x="3236" y="4778"/>
                  </a:lnTo>
                  <a:lnTo>
                    <a:pt x="2242" y="4778"/>
                  </a:lnTo>
                  <a:cubicBezTo>
                    <a:pt x="1955" y="4778"/>
                    <a:pt x="1724" y="4547"/>
                    <a:pt x="1724" y="4261"/>
                  </a:cubicBezTo>
                  <a:cubicBezTo>
                    <a:pt x="1724" y="3975"/>
                    <a:pt x="1955" y="3744"/>
                    <a:pt x="2242" y="3744"/>
                  </a:cubicBezTo>
                  <a:close/>
                  <a:moveTo>
                    <a:pt x="5690" y="7896"/>
                  </a:moveTo>
                  <a:cubicBezTo>
                    <a:pt x="6113" y="7896"/>
                    <a:pt x="6536" y="8057"/>
                    <a:pt x="6860" y="8380"/>
                  </a:cubicBezTo>
                  <a:cubicBezTo>
                    <a:pt x="6981" y="8501"/>
                    <a:pt x="7140" y="8561"/>
                    <a:pt x="7299" y="8561"/>
                  </a:cubicBezTo>
                  <a:cubicBezTo>
                    <a:pt x="7458" y="8561"/>
                    <a:pt x="7617" y="8501"/>
                    <a:pt x="7738" y="8380"/>
                  </a:cubicBezTo>
                  <a:cubicBezTo>
                    <a:pt x="7839" y="8278"/>
                    <a:pt x="7971" y="8227"/>
                    <a:pt x="8103" y="8227"/>
                  </a:cubicBezTo>
                  <a:cubicBezTo>
                    <a:pt x="8235" y="8227"/>
                    <a:pt x="8368" y="8278"/>
                    <a:pt x="8469" y="8380"/>
                  </a:cubicBezTo>
                  <a:cubicBezTo>
                    <a:pt x="8670" y="8581"/>
                    <a:pt x="8670" y="8910"/>
                    <a:pt x="8469" y="9111"/>
                  </a:cubicBezTo>
                  <a:cubicBezTo>
                    <a:pt x="8146" y="9434"/>
                    <a:pt x="7723" y="9596"/>
                    <a:pt x="7299" y="9596"/>
                  </a:cubicBezTo>
                  <a:cubicBezTo>
                    <a:pt x="6876" y="9596"/>
                    <a:pt x="6452" y="9434"/>
                    <a:pt x="6129" y="9111"/>
                  </a:cubicBezTo>
                  <a:cubicBezTo>
                    <a:pt x="6007" y="8990"/>
                    <a:pt x="5848" y="8929"/>
                    <a:pt x="5690" y="8929"/>
                  </a:cubicBezTo>
                  <a:cubicBezTo>
                    <a:pt x="5531" y="8929"/>
                    <a:pt x="5373" y="8990"/>
                    <a:pt x="5252" y="9111"/>
                  </a:cubicBezTo>
                  <a:cubicBezTo>
                    <a:pt x="4928" y="9434"/>
                    <a:pt x="4504" y="9596"/>
                    <a:pt x="4080" y="9596"/>
                  </a:cubicBezTo>
                  <a:cubicBezTo>
                    <a:pt x="3657" y="9596"/>
                    <a:pt x="3233" y="9434"/>
                    <a:pt x="2910" y="9111"/>
                  </a:cubicBezTo>
                  <a:cubicBezTo>
                    <a:pt x="2709" y="8910"/>
                    <a:pt x="2709" y="8581"/>
                    <a:pt x="2910" y="8380"/>
                  </a:cubicBezTo>
                  <a:cubicBezTo>
                    <a:pt x="3011" y="8278"/>
                    <a:pt x="3144" y="8227"/>
                    <a:pt x="3276" y="8227"/>
                  </a:cubicBezTo>
                  <a:cubicBezTo>
                    <a:pt x="3409" y="8227"/>
                    <a:pt x="3541" y="8278"/>
                    <a:pt x="3641" y="8380"/>
                  </a:cubicBezTo>
                  <a:cubicBezTo>
                    <a:pt x="3762" y="8501"/>
                    <a:pt x="3921" y="8561"/>
                    <a:pt x="4080" y="8561"/>
                  </a:cubicBezTo>
                  <a:cubicBezTo>
                    <a:pt x="4239" y="8561"/>
                    <a:pt x="4398" y="8501"/>
                    <a:pt x="4519" y="8380"/>
                  </a:cubicBezTo>
                  <a:cubicBezTo>
                    <a:pt x="4843" y="8057"/>
                    <a:pt x="5266" y="7896"/>
                    <a:pt x="5690" y="7896"/>
                  </a:cubicBezTo>
                  <a:close/>
                  <a:moveTo>
                    <a:pt x="8056" y="1"/>
                  </a:moveTo>
                  <a:cubicBezTo>
                    <a:pt x="7048" y="1234"/>
                    <a:pt x="5538" y="1951"/>
                    <a:pt x="3945" y="1952"/>
                  </a:cubicBezTo>
                  <a:lnTo>
                    <a:pt x="1" y="1952"/>
                  </a:lnTo>
                  <a:lnTo>
                    <a:pt x="1" y="6332"/>
                  </a:lnTo>
                  <a:cubicBezTo>
                    <a:pt x="1" y="9474"/>
                    <a:pt x="2548" y="12022"/>
                    <a:pt x="5690" y="12022"/>
                  </a:cubicBezTo>
                  <a:cubicBezTo>
                    <a:pt x="8832" y="12022"/>
                    <a:pt x="11380" y="9474"/>
                    <a:pt x="11380" y="6332"/>
                  </a:cubicBezTo>
                  <a:lnTo>
                    <a:pt x="11380" y="1935"/>
                  </a:lnTo>
                  <a:cubicBezTo>
                    <a:pt x="10037" y="1822"/>
                    <a:pt x="8817" y="1111"/>
                    <a:pt x="8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8"/>
            <p:cNvSpPr/>
            <p:nvPr/>
          </p:nvSpPr>
          <p:spPr>
            <a:xfrm>
              <a:off x="4330575" y="2635875"/>
              <a:ext cx="74125" cy="120650"/>
            </a:xfrm>
            <a:custGeom>
              <a:avLst/>
              <a:gdLst/>
              <a:ahLst/>
              <a:cxnLst/>
              <a:rect l="l" t="t" r="r" b="b"/>
              <a:pathLst>
                <a:path w="2965" h="4826" extrusionOk="0">
                  <a:moveTo>
                    <a:pt x="2001" y="0"/>
                  </a:moveTo>
                  <a:cubicBezTo>
                    <a:pt x="1850" y="0"/>
                    <a:pt x="1699" y="66"/>
                    <a:pt x="1597" y="193"/>
                  </a:cubicBezTo>
                  <a:lnTo>
                    <a:pt x="218" y="1917"/>
                  </a:lnTo>
                  <a:cubicBezTo>
                    <a:pt x="1" y="2189"/>
                    <a:pt x="108" y="2591"/>
                    <a:pt x="430" y="2720"/>
                  </a:cubicBezTo>
                  <a:lnTo>
                    <a:pt x="1528" y="3159"/>
                  </a:lnTo>
                  <a:lnTo>
                    <a:pt x="899" y="3999"/>
                  </a:lnTo>
                  <a:cubicBezTo>
                    <a:pt x="727" y="4227"/>
                    <a:pt x="773" y="4551"/>
                    <a:pt x="1001" y="4722"/>
                  </a:cubicBezTo>
                  <a:cubicBezTo>
                    <a:pt x="1094" y="4792"/>
                    <a:pt x="1204" y="4826"/>
                    <a:pt x="1312" y="4826"/>
                  </a:cubicBezTo>
                  <a:cubicBezTo>
                    <a:pt x="1469" y="4826"/>
                    <a:pt x="1624" y="4755"/>
                    <a:pt x="1726" y="4618"/>
                  </a:cubicBezTo>
                  <a:lnTo>
                    <a:pt x="2761" y="3239"/>
                  </a:lnTo>
                  <a:cubicBezTo>
                    <a:pt x="2965" y="2967"/>
                    <a:pt x="2855" y="2576"/>
                    <a:pt x="2539" y="2448"/>
                  </a:cubicBezTo>
                  <a:lnTo>
                    <a:pt x="1462" y="2019"/>
                  </a:lnTo>
                  <a:lnTo>
                    <a:pt x="2405" y="840"/>
                  </a:lnTo>
                  <a:cubicBezTo>
                    <a:pt x="2583" y="616"/>
                    <a:pt x="2545" y="292"/>
                    <a:pt x="2323" y="113"/>
                  </a:cubicBezTo>
                  <a:cubicBezTo>
                    <a:pt x="2228" y="37"/>
                    <a:pt x="2114" y="0"/>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8"/>
            <p:cNvSpPr/>
            <p:nvPr/>
          </p:nvSpPr>
          <p:spPr>
            <a:xfrm>
              <a:off x="4330575" y="2956500"/>
              <a:ext cx="74100" cy="120675"/>
            </a:xfrm>
            <a:custGeom>
              <a:avLst/>
              <a:gdLst/>
              <a:ahLst/>
              <a:cxnLst/>
              <a:rect l="l" t="t" r="r" b="b"/>
              <a:pathLst>
                <a:path w="2964" h="4827" extrusionOk="0">
                  <a:moveTo>
                    <a:pt x="1311" y="1"/>
                  </a:moveTo>
                  <a:cubicBezTo>
                    <a:pt x="1203" y="1"/>
                    <a:pt x="1094" y="35"/>
                    <a:pt x="1001" y="105"/>
                  </a:cubicBezTo>
                  <a:cubicBezTo>
                    <a:pt x="773" y="276"/>
                    <a:pt x="726" y="600"/>
                    <a:pt x="897" y="828"/>
                  </a:cubicBezTo>
                  <a:lnTo>
                    <a:pt x="1526" y="1668"/>
                  </a:lnTo>
                  <a:lnTo>
                    <a:pt x="428" y="2107"/>
                  </a:lnTo>
                  <a:cubicBezTo>
                    <a:pt x="106" y="2236"/>
                    <a:pt x="1" y="2638"/>
                    <a:pt x="218" y="2910"/>
                  </a:cubicBezTo>
                  <a:lnTo>
                    <a:pt x="1597" y="4634"/>
                  </a:lnTo>
                  <a:cubicBezTo>
                    <a:pt x="1699" y="4761"/>
                    <a:pt x="1849" y="4827"/>
                    <a:pt x="2000" y="4827"/>
                  </a:cubicBezTo>
                  <a:cubicBezTo>
                    <a:pt x="2113" y="4827"/>
                    <a:pt x="2227" y="4790"/>
                    <a:pt x="2322" y="4714"/>
                  </a:cubicBezTo>
                  <a:cubicBezTo>
                    <a:pt x="2545" y="4535"/>
                    <a:pt x="2581" y="4211"/>
                    <a:pt x="2404" y="3987"/>
                  </a:cubicBezTo>
                  <a:lnTo>
                    <a:pt x="1460" y="2808"/>
                  </a:lnTo>
                  <a:lnTo>
                    <a:pt x="2537" y="2379"/>
                  </a:lnTo>
                  <a:cubicBezTo>
                    <a:pt x="2853" y="2251"/>
                    <a:pt x="2963" y="1860"/>
                    <a:pt x="2759" y="1588"/>
                  </a:cubicBezTo>
                  <a:lnTo>
                    <a:pt x="1726" y="207"/>
                  </a:lnTo>
                  <a:cubicBezTo>
                    <a:pt x="1623" y="72"/>
                    <a:pt x="1468" y="1"/>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8"/>
            <p:cNvSpPr/>
            <p:nvPr/>
          </p:nvSpPr>
          <p:spPr>
            <a:xfrm>
              <a:off x="4331450" y="2857350"/>
              <a:ext cx="34500" cy="69000"/>
            </a:xfrm>
            <a:custGeom>
              <a:avLst/>
              <a:gdLst/>
              <a:ahLst/>
              <a:cxnLst/>
              <a:rect l="l" t="t" r="r" b="b"/>
              <a:pathLst>
                <a:path w="1380" h="2760" extrusionOk="0">
                  <a:moveTo>
                    <a:pt x="0" y="1"/>
                  </a:moveTo>
                  <a:lnTo>
                    <a:pt x="0" y="2759"/>
                  </a:lnTo>
                  <a:cubicBezTo>
                    <a:pt x="763" y="2759"/>
                    <a:pt x="1379" y="2143"/>
                    <a:pt x="1379" y="1380"/>
                  </a:cubicBezTo>
                  <a:cubicBezTo>
                    <a:pt x="1379" y="619"/>
                    <a:pt x="763"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8"/>
            <p:cNvSpPr/>
            <p:nvPr/>
          </p:nvSpPr>
          <p:spPr>
            <a:xfrm>
              <a:off x="3960775" y="2857350"/>
              <a:ext cx="34500" cy="69000"/>
            </a:xfrm>
            <a:custGeom>
              <a:avLst/>
              <a:gdLst/>
              <a:ahLst/>
              <a:cxnLst/>
              <a:rect l="l" t="t" r="r" b="b"/>
              <a:pathLst>
                <a:path w="1380" h="2760" extrusionOk="0">
                  <a:moveTo>
                    <a:pt x="1380" y="1"/>
                  </a:moveTo>
                  <a:cubicBezTo>
                    <a:pt x="617" y="1"/>
                    <a:pt x="1" y="619"/>
                    <a:pt x="1" y="1380"/>
                  </a:cubicBezTo>
                  <a:cubicBezTo>
                    <a:pt x="1" y="2143"/>
                    <a:pt x="619" y="2759"/>
                    <a:pt x="1380" y="2759"/>
                  </a:cubicBezTo>
                  <a:lnTo>
                    <a:pt x="1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58"/>
          <p:cNvSpPr/>
          <p:nvPr/>
        </p:nvSpPr>
        <p:spPr>
          <a:xfrm>
            <a:off x="5240488" y="1015175"/>
            <a:ext cx="608400" cy="608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8"/>
          <p:cNvSpPr txBox="1">
            <a:spLocks noGrp="1"/>
          </p:cNvSpPr>
          <p:nvPr>
            <p:ph type="title"/>
          </p:nvPr>
        </p:nvSpPr>
        <p:spPr>
          <a:xfrm>
            <a:off x="713175" y="168725"/>
            <a:ext cx="77178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Private Medical R&amp;D Investment Funds </a:t>
            </a:r>
            <a:endParaRPr sz="1600"/>
          </a:p>
          <a:p>
            <a:pPr marL="0" lvl="0" indent="0" algn="ctr" rtl="0">
              <a:spcBef>
                <a:spcPts val="0"/>
              </a:spcBef>
              <a:spcAft>
                <a:spcPts val="0"/>
              </a:spcAft>
              <a:buNone/>
            </a:pPr>
            <a:r>
              <a:rPr lang="en" sz="1600"/>
              <a:t>&amp; Average Life Expectancy (2013 - 2023)</a:t>
            </a:r>
            <a:endParaRPr sz="1600"/>
          </a:p>
        </p:txBody>
      </p:sp>
      <p:grpSp>
        <p:nvGrpSpPr>
          <p:cNvPr id="386" name="Google Shape;386;p58"/>
          <p:cNvGrpSpPr/>
          <p:nvPr/>
        </p:nvGrpSpPr>
        <p:grpSpPr>
          <a:xfrm>
            <a:off x="3425643" y="1837015"/>
            <a:ext cx="347490" cy="347470"/>
            <a:chOff x="5449800" y="1235075"/>
            <a:chExt cx="441425" cy="441400"/>
          </a:xfrm>
        </p:grpSpPr>
        <p:sp>
          <p:nvSpPr>
            <p:cNvPr id="387" name="Google Shape;387;p58"/>
            <p:cNvSpPr/>
            <p:nvPr/>
          </p:nvSpPr>
          <p:spPr>
            <a:xfrm>
              <a:off x="5449800" y="1269550"/>
              <a:ext cx="441425" cy="77575"/>
            </a:xfrm>
            <a:custGeom>
              <a:avLst/>
              <a:gdLst/>
              <a:ahLst/>
              <a:cxnLst/>
              <a:rect l="l" t="t" r="r" b="b"/>
              <a:pathLst>
                <a:path w="17657" h="3103" extrusionOk="0">
                  <a:moveTo>
                    <a:pt x="1897" y="0"/>
                  </a:moveTo>
                  <a:cubicBezTo>
                    <a:pt x="851" y="2"/>
                    <a:pt x="2" y="849"/>
                    <a:pt x="1" y="1897"/>
                  </a:cubicBezTo>
                  <a:lnTo>
                    <a:pt x="1" y="3103"/>
                  </a:lnTo>
                  <a:lnTo>
                    <a:pt x="17656" y="3103"/>
                  </a:lnTo>
                  <a:lnTo>
                    <a:pt x="17656" y="1897"/>
                  </a:lnTo>
                  <a:cubicBezTo>
                    <a:pt x="17655" y="849"/>
                    <a:pt x="16807" y="2"/>
                    <a:pt x="15760" y="0"/>
                  </a:cubicBezTo>
                  <a:lnTo>
                    <a:pt x="15576" y="0"/>
                  </a:lnTo>
                  <a:lnTo>
                    <a:pt x="15576" y="1552"/>
                  </a:lnTo>
                  <a:cubicBezTo>
                    <a:pt x="15576" y="1837"/>
                    <a:pt x="15344" y="2070"/>
                    <a:pt x="15058" y="2070"/>
                  </a:cubicBezTo>
                  <a:cubicBezTo>
                    <a:pt x="14772" y="2070"/>
                    <a:pt x="14541" y="1837"/>
                    <a:pt x="14541" y="1552"/>
                  </a:cubicBezTo>
                  <a:lnTo>
                    <a:pt x="14541" y="0"/>
                  </a:lnTo>
                  <a:lnTo>
                    <a:pt x="12460" y="0"/>
                  </a:lnTo>
                  <a:lnTo>
                    <a:pt x="12460" y="1552"/>
                  </a:lnTo>
                  <a:cubicBezTo>
                    <a:pt x="12456" y="1834"/>
                    <a:pt x="12226" y="2059"/>
                    <a:pt x="11943" y="2059"/>
                  </a:cubicBezTo>
                  <a:cubicBezTo>
                    <a:pt x="11661" y="2059"/>
                    <a:pt x="11432" y="1834"/>
                    <a:pt x="11425" y="1552"/>
                  </a:cubicBezTo>
                  <a:lnTo>
                    <a:pt x="11425" y="0"/>
                  </a:lnTo>
                  <a:lnTo>
                    <a:pt x="9345" y="0"/>
                  </a:lnTo>
                  <a:lnTo>
                    <a:pt x="9345" y="1552"/>
                  </a:lnTo>
                  <a:cubicBezTo>
                    <a:pt x="9345" y="1837"/>
                    <a:pt x="9114" y="2070"/>
                    <a:pt x="8829" y="2070"/>
                  </a:cubicBezTo>
                  <a:cubicBezTo>
                    <a:pt x="8543" y="2070"/>
                    <a:pt x="8312" y="1837"/>
                    <a:pt x="8312" y="1552"/>
                  </a:cubicBezTo>
                  <a:lnTo>
                    <a:pt x="8312" y="0"/>
                  </a:lnTo>
                  <a:lnTo>
                    <a:pt x="6231" y="0"/>
                  </a:lnTo>
                  <a:lnTo>
                    <a:pt x="6231" y="1552"/>
                  </a:lnTo>
                  <a:cubicBezTo>
                    <a:pt x="6225" y="1834"/>
                    <a:pt x="5995" y="2059"/>
                    <a:pt x="5714" y="2059"/>
                  </a:cubicBezTo>
                  <a:cubicBezTo>
                    <a:pt x="5432" y="2059"/>
                    <a:pt x="5201" y="1834"/>
                    <a:pt x="5196" y="1552"/>
                  </a:cubicBezTo>
                  <a:lnTo>
                    <a:pt x="5196" y="0"/>
                  </a:lnTo>
                  <a:lnTo>
                    <a:pt x="3116" y="0"/>
                  </a:lnTo>
                  <a:lnTo>
                    <a:pt x="3116" y="1552"/>
                  </a:lnTo>
                  <a:cubicBezTo>
                    <a:pt x="3116" y="1837"/>
                    <a:pt x="2885" y="2070"/>
                    <a:pt x="2598" y="2070"/>
                  </a:cubicBezTo>
                  <a:cubicBezTo>
                    <a:pt x="2314" y="2070"/>
                    <a:pt x="2081" y="1837"/>
                    <a:pt x="2081" y="1552"/>
                  </a:cubicBezTo>
                  <a:lnTo>
                    <a:pt x="20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8"/>
            <p:cNvSpPr/>
            <p:nvPr/>
          </p:nvSpPr>
          <p:spPr>
            <a:xfrm>
              <a:off x="5657575" y="1235075"/>
              <a:ext cx="25900" cy="34500"/>
            </a:xfrm>
            <a:custGeom>
              <a:avLst/>
              <a:gdLst/>
              <a:ahLst/>
              <a:cxnLst/>
              <a:rect l="l" t="t" r="r" b="b"/>
              <a:pathLst>
                <a:path w="1036" h="1380" extrusionOk="0">
                  <a:moveTo>
                    <a:pt x="518" y="0"/>
                  </a:moveTo>
                  <a:cubicBezTo>
                    <a:pt x="232" y="0"/>
                    <a:pt x="1" y="231"/>
                    <a:pt x="1" y="517"/>
                  </a:cubicBezTo>
                  <a:lnTo>
                    <a:pt x="1" y="1379"/>
                  </a:lnTo>
                  <a:lnTo>
                    <a:pt x="1036" y="1379"/>
                  </a:lnTo>
                  <a:lnTo>
                    <a:pt x="1036" y="517"/>
                  </a:lnTo>
                  <a:cubicBezTo>
                    <a:pt x="1036" y="231"/>
                    <a:pt x="804"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8"/>
            <p:cNvSpPr/>
            <p:nvPr/>
          </p:nvSpPr>
          <p:spPr>
            <a:xfrm>
              <a:off x="5735475" y="1235300"/>
              <a:ext cx="25875" cy="34275"/>
            </a:xfrm>
            <a:custGeom>
              <a:avLst/>
              <a:gdLst/>
              <a:ahLst/>
              <a:cxnLst/>
              <a:rect l="l" t="t" r="r" b="b"/>
              <a:pathLst>
                <a:path w="1035" h="1371" extrusionOk="0">
                  <a:moveTo>
                    <a:pt x="517" y="0"/>
                  </a:moveTo>
                  <a:cubicBezTo>
                    <a:pt x="236" y="0"/>
                    <a:pt x="5" y="227"/>
                    <a:pt x="0" y="508"/>
                  </a:cubicBezTo>
                  <a:lnTo>
                    <a:pt x="0" y="1370"/>
                  </a:lnTo>
                  <a:lnTo>
                    <a:pt x="1035" y="1370"/>
                  </a:lnTo>
                  <a:lnTo>
                    <a:pt x="1035" y="508"/>
                  </a:lnTo>
                  <a:cubicBezTo>
                    <a:pt x="1029" y="227"/>
                    <a:pt x="799"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8"/>
            <p:cNvSpPr/>
            <p:nvPr/>
          </p:nvSpPr>
          <p:spPr>
            <a:xfrm>
              <a:off x="5813350" y="1235075"/>
              <a:ext cx="25850" cy="34500"/>
            </a:xfrm>
            <a:custGeom>
              <a:avLst/>
              <a:gdLst/>
              <a:ahLst/>
              <a:cxnLst/>
              <a:rect l="l" t="t" r="r" b="b"/>
              <a:pathLst>
                <a:path w="1034" h="1380" extrusionOk="0">
                  <a:moveTo>
                    <a:pt x="518" y="0"/>
                  </a:moveTo>
                  <a:cubicBezTo>
                    <a:pt x="232" y="0"/>
                    <a:pt x="0" y="231"/>
                    <a:pt x="0" y="517"/>
                  </a:cubicBezTo>
                  <a:lnTo>
                    <a:pt x="0" y="1379"/>
                  </a:lnTo>
                  <a:lnTo>
                    <a:pt x="1034" y="1379"/>
                  </a:lnTo>
                  <a:lnTo>
                    <a:pt x="1034" y="517"/>
                  </a:lnTo>
                  <a:cubicBezTo>
                    <a:pt x="1034" y="231"/>
                    <a:pt x="802"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8"/>
            <p:cNvSpPr/>
            <p:nvPr/>
          </p:nvSpPr>
          <p:spPr>
            <a:xfrm>
              <a:off x="5579725" y="1235300"/>
              <a:ext cx="25875" cy="34275"/>
            </a:xfrm>
            <a:custGeom>
              <a:avLst/>
              <a:gdLst/>
              <a:ahLst/>
              <a:cxnLst/>
              <a:rect l="l" t="t" r="r" b="b"/>
              <a:pathLst>
                <a:path w="1035" h="1371" extrusionOk="0">
                  <a:moveTo>
                    <a:pt x="517" y="0"/>
                  </a:moveTo>
                  <a:cubicBezTo>
                    <a:pt x="235" y="0"/>
                    <a:pt x="6" y="227"/>
                    <a:pt x="1" y="508"/>
                  </a:cubicBezTo>
                  <a:lnTo>
                    <a:pt x="1" y="1370"/>
                  </a:lnTo>
                  <a:lnTo>
                    <a:pt x="1034" y="1370"/>
                  </a:lnTo>
                  <a:lnTo>
                    <a:pt x="1034" y="508"/>
                  </a:lnTo>
                  <a:cubicBezTo>
                    <a:pt x="1029" y="227"/>
                    <a:pt x="800" y="0"/>
                    <a:pt x="5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8"/>
            <p:cNvSpPr/>
            <p:nvPr/>
          </p:nvSpPr>
          <p:spPr>
            <a:xfrm>
              <a:off x="5501850" y="1235075"/>
              <a:ext cx="25900" cy="34500"/>
            </a:xfrm>
            <a:custGeom>
              <a:avLst/>
              <a:gdLst/>
              <a:ahLst/>
              <a:cxnLst/>
              <a:rect l="l" t="t" r="r" b="b"/>
              <a:pathLst>
                <a:path w="1036" h="1380" extrusionOk="0">
                  <a:moveTo>
                    <a:pt x="518" y="0"/>
                  </a:moveTo>
                  <a:cubicBezTo>
                    <a:pt x="232" y="0"/>
                    <a:pt x="1" y="231"/>
                    <a:pt x="1" y="517"/>
                  </a:cubicBezTo>
                  <a:lnTo>
                    <a:pt x="1" y="1379"/>
                  </a:lnTo>
                  <a:lnTo>
                    <a:pt x="1035" y="1379"/>
                  </a:lnTo>
                  <a:lnTo>
                    <a:pt x="1035" y="517"/>
                  </a:lnTo>
                  <a:cubicBezTo>
                    <a:pt x="1035" y="231"/>
                    <a:pt x="803" y="0"/>
                    <a:pt x="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8"/>
            <p:cNvSpPr/>
            <p:nvPr/>
          </p:nvSpPr>
          <p:spPr>
            <a:xfrm>
              <a:off x="5648975" y="1438525"/>
              <a:ext cx="43100" cy="25850"/>
            </a:xfrm>
            <a:custGeom>
              <a:avLst/>
              <a:gdLst/>
              <a:ahLst/>
              <a:cxnLst/>
              <a:rect l="l" t="t" r="r" b="b"/>
              <a:pathLst>
                <a:path w="1724" h="1034" extrusionOk="0">
                  <a:moveTo>
                    <a:pt x="173" y="0"/>
                  </a:moveTo>
                  <a:cubicBezTo>
                    <a:pt x="77" y="0"/>
                    <a:pt x="0" y="77"/>
                    <a:pt x="0" y="172"/>
                  </a:cubicBezTo>
                  <a:lnTo>
                    <a:pt x="0" y="1033"/>
                  </a:lnTo>
                  <a:lnTo>
                    <a:pt x="1724" y="1033"/>
                  </a:lnTo>
                  <a:lnTo>
                    <a:pt x="1724" y="172"/>
                  </a:lnTo>
                  <a:cubicBezTo>
                    <a:pt x="1724" y="77"/>
                    <a:pt x="1647" y="0"/>
                    <a:pt x="15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8"/>
            <p:cNvSpPr/>
            <p:nvPr/>
          </p:nvSpPr>
          <p:spPr>
            <a:xfrm>
              <a:off x="5580000" y="1541950"/>
              <a:ext cx="181050" cy="69000"/>
            </a:xfrm>
            <a:custGeom>
              <a:avLst/>
              <a:gdLst/>
              <a:ahLst/>
              <a:cxnLst/>
              <a:rect l="l" t="t" r="r" b="b"/>
              <a:pathLst>
                <a:path w="7242" h="2760" extrusionOk="0">
                  <a:moveTo>
                    <a:pt x="1" y="1"/>
                  </a:moveTo>
                  <a:lnTo>
                    <a:pt x="1" y="2586"/>
                  </a:lnTo>
                  <a:cubicBezTo>
                    <a:pt x="1" y="2682"/>
                    <a:pt x="78" y="2759"/>
                    <a:pt x="174" y="2759"/>
                  </a:cubicBezTo>
                  <a:lnTo>
                    <a:pt x="7070" y="2759"/>
                  </a:lnTo>
                  <a:cubicBezTo>
                    <a:pt x="7164" y="2759"/>
                    <a:pt x="7241" y="2682"/>
                    <a:pt x="7241" y="2586"/>
                  </a:cubicBezTo>
                  <a:lnTo>
                    <a:pt x="7241" y="1"/>
                  </a:lnTo>
                  <a:lnTo>
                    <a:pt x="5862" y="1"/>
                  </a:lnTo>
                  <a:lnTo>
                    <a:pt x="5862" y="518"/>
                  </a:lnTo>
                  <a:cubicBezTo>
                    <a:pt x="5857" y="800"/>
                    <a:pt x="5628" y="1024"/>
                    <a:pt x="5345" y="1024"/>
                  </a:cubicBezTo>
                  <a:cubicBezTo>
                    <a:pt x="5063" y="1024"/>
                    <a:pt x="4834" y="800"/>
                    <a:pt x="4829" y="518"/>
                  </a:cubicBezTo>
                  <a:lnTo>
                    <a:pt x="4829" y="1"/>
                  </a:lnTo>
                  <a:lnTo>
                    <a:pt x="2415" y="1"/>
                  </a:lnTo>
                  <a:lnTo>
                    <a:pt x="2415" y="518"/>
                  </a:lnTo>
                  <a:cubicBezTo>
                    <a:pt x="2409" y="800"/>
                    <a:pt x="2179" y="1024"/>
                    <a:pt x="1898" y="1024"/>
                  </a:cubicBezTo>
                  <a:cubicBezTo>
                    <a:pt x="1616" y="1024"/>
                    <a:pt x="1385" y="800"/>
                    <a:pt x="1380" y="518"/>
                  </a:cubicBezTo>
                  <a:lnTo>
                    <a:pt x="1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8"/>
            <p:cNvSpPr/>
            <p:nvPr/>
          </p:nvSpPr>
          <p:spPr>
            <a:xfrm>
              <a:off x="5580000" y="1490225"/>
              <a:ext cx="181050" cy="25875"/>
            </a:xfrm>
            <a:custGeom>
              <a:avLst/>
              <a:gdLst/>
              <a:ahLst/>
              <a:cxnLst/>
              <a:rect l="l" t="t" r="r" b="b"/>
              <a:pathLst>
                <a:path w="7242" h="1035" extrusionOk="0">
                  <a:moveTo>
                    <a:pt x="174" y="0"/>
                  </a:moveTo>
                  <a:cubicBezTo>
                    <a:pt x="78" y="0"/>
                    <a:pt x="1" y="77"/>
                    <a:pt x="1" y="173"/>
                  </a:cubicBezTo>
                  <a:lnTo>
                    <a:pt x="1" y="1035"/>
                  </a:lnTo>
                  <a:lnTo>
                    <a:pt x="7241" y="1035"/>
                  </a:lnTo>
                  <a:lnTo>
                    <a:pt x="7241" y="173"/>
                  </a:lnTo>
                  <a:cubicBezTo>
                    <a:pt x="7241" y="77"/>
                    <a:pt x="7164" y="0"/>
                    <a:pt x="7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8"/>
            <p:cNvSpPr/>
            <p:nvPr/>
          </p:nvSpPr>
          <p:spPr>
            <a:xfrm>
              <a:off x="5449850" y="1372975"/>
              <a:ext cx="441375" cy="303500"/>
            </a:xfrm>
            <a:custGeom>
              <a:avLst/>
              <a:gdLst/>
              <a:ahLst/>
              <a:cxnLst/>
              <a:rect l="l" t="t" r="r" b="b"/>
              <a:pathLst>
                <a:path w="17655" h="12140" extrusionOk="0">
                  <a:moveTo>
                    <a:pt x="9518" y="1587"/>
                  </a:moveTo>
                  <a:cubicBezTo>
                    <a:pt x="10184" y="1589"/>
                    <a:pt x="10724" y="2128"/>
                    <a:pt x="10724" y="2795"/>
                  </a:cubicBezTo>
                  <a:lnTo>
                    <a:pt x="10724" y="3657"/>
                  </a:lnTo>
                  <a:lnTo>
                    <a:pt x="12276" y="3657"/>
                  </a:lnTo>
                  <a:cubicBezTo>
                    <a:pt x="12943" y="3657"/>
                    <a:pt x="13482" y="4198"/>
                    <a:pt x="13482" y="4863"/>
                  </a:cubicBezTo>
                  <a:lnTo>
                    <a:pt x="13482" y="9345"/>
                  </a:lnTo>
                  <a:cubicBezTo>
                    <a:pt x="13482" y="10012"/>
                    <a:pt x="12941" y="10551"/>
                    <a:pt x="12276" y="10553"/>
                  </a:cubicBezTo>
                  <a:lnTo>
                    <a:pt x="5380" y="10553"/>
                  </a:lnTo>
                  <a:cubicBezTo>
                    <a:pt x="4713" y="10551"/>
                    <a:pt x="4174" y="10012"/>
                    <a:pt x="4172" y="9345"/>
                  </a:cubicBezTo>
                  <a:lnTo>
                    <a:pt x="4172" y="4863"/>
                  </a:lnTo>
                  <a:cubicBezTo>
                    <a:pt x="4174" y="4198"/>
                    <a:pt x="4713" y="3657"/>
                    <a:pt x="5380" y="3657"/>
                  </a:cubicBezTo>
                  <a:lnTo>
                    <a:pt x="6931" y="3657"/>
                  </a:lnTo>
                  <a:lnTo>
                    <a:pt x="6931" y="2795"/>
                  </a:lnTo>
                  <a:cubicBezTo>
                    <a:pt x="6932" y="2128"/>
                    <a:pt x="7472" y="1589"/>
                    <a:pt x="8138" y="1587"/>
                  </a:cubicBezTo>
                  <a:close/>
                  <a:moveTo>
                    <a:pt x="0" y="1"/>
                  </a:moveTo>
                  <a:lnTo>
                    <a:pt x="0" y="10243"/>
                  </a:lnTo>
                  <a:cubicBezTo>
                    <a:pt x="2" y="11289"/>
                    <a:pt x="849" y="12138"/>
                    <a:pt x="1897" y="12140"/>
                  </a:cubicBezTo>
                  <a:lnTo>
                    <a:pt x="15758" y="12140"/>
                  </a:lnTo>
                  <a:cubicBezTo>
                    <a:pt x="16805" y="12138"/>
                    <a:pt x="17653" y="11289"/>
                    <a:pt x="17654" y="10243"/>
                  </a:cubicBezTo>
                  <a:lnTo>
                    <a:pt x="176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58"/>
          <p:cNvGrpSpPr/>
          <p:nvPr/>
        </p:nvGrpSpPr>
        <p:grpSpPr>
          <a:xfrm>
            <a:off x="5366448" y="1158851"/>
            <a:ext cx="356630" cy="349322"/>
            <a:chOff x="6937650" y="1935800"/>
            <a:chExt cx="445175" cy="441175"/>
          </a:xfrm>
        </p:grpSpPr>
        <p:sp>
          <p:nvSpPr>
            <p:cNvPr id="398" name="Google Shape;398;p58"/>
            <p:cNvSpPr/>
            <p:nvPr/>
          </p:nvSpPr>
          <p:spPr>
            <a:xfrm>
              <a:off x="7271350" y="1935800"/>
              <a:ext cx="111475" cy="106425"/>
            </a:xfrm>
            <a:custGeom>
              <a:avLst/>
              <a:gdLst/>
              <a:ahLst/>
              <a:cxnLst/>
              <a:rect l="l" t="t" r="r" b="b"/>
              <a:pathLst>
                <a:path w="4459" h="4257" extrusionOk="0">
                  <a:moveTo>
                    <a:pt x="1137" y="1"/>
                  </a:moveTo>
                  <a:cubicBezTo>
                    <a:pt x="872" y="1"/>
                    <a:pt x="607" y="102"/>
                    <a:pt x="405" y="303"/>
                  </a:cubicBezTo>
                  <a:cubicBezTo>
                    <a:pt x="5" y="704"/>
                    <a:pt x="0" y="1353"/>
                    <a:pt x="397" y="1758"/>
                  </a:cubicBezTo>
                  <a:lnTo>
                    <a:pt x="1128" y="2489"/>
                  </a:lnTo>
                  <a:lnTo>
                    <a:pt x="367" y="3250"/>
                  </a:lnTo>
                  <a:lnTo>
                    <a:pt x="1098" y="3983"/>
                  </a:lnTo>
                  <a:lnTo>
                    <a:pt x="1859" y="3220"/>
                  </a:lnTo>
                  <a:lnTo>
                    <a:pt x="2591" y="3953"/>
                  </a:lnTo>
                  <a:cubicBezTo>
                    <a:pt x="2793" y="4155"/>
                    <a:pt x="3058" y="4256"/>
                    <a:pt x="3323" y="4256"/>
                  </a:cubicBezTo>
                  <a:cubicBezTo>
                    <a:pt x="3588" y="4256"/>
                    <a:pt x="3853" y="4155"/>
                    <a:pt x="4055" y="3953"/>
                  </a:cubicBezTo>
                  <a:cubicBezTo>
                    <a:pt x="4459" y="3549"/>
                    <a:pt x="4459" y="2893"/>
                    <a:pt x="4055" y="2489"/>
                  </a:cubicBezTo>
                  <a:lnTo>
                    <a:pt x="1859" y="295"/>
                  </a:lnTo>
                  <a:cubicBezTo>
                    <a:pt x="1659" y="99"/>
                    <a:pt x="1398" y="1"/>
                    <a:pt x="1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8"/>
            <p:cNvSpPr/>
            <p:nvPr/>
          </p:nvSpPr>
          <p:spPr>
            <a:xfrm>
              <a:off x="7015800" y="2059700"/>
              <a:ext cx="240350" cy="237450"/>
            </a:xfrm>
            <a:custGeom>
              <a:avLst/>
              <a:gdLst/>
              <a:ahLst/>
              <a:cxnLst/>
              <a:rect l="l" t="t" r="r" b="b"/>
              <a:pathLst>
                <a:path w="9614" h="9498" extrusionOk="0">
                  <a:moveTo>
                    <a:pt x="5468" y="0"/>
                  </a:moveTo>
                  <a:lnTo>
                    <a:pt x="4555" y="916"/>
                  </a:lnTo>
                  <a:lnTo>
                    <a:pt x="5896" y="2257"/>
                  </a:lnTo>
                  <a:cubicBezTo>
                    <a:pt x="6097" y="2458"/>
                    <a:pt x="6097" y="2785"/>
                    <a:pt x="5896" y="2988"/>
                  </a:cubicBezTo>
                  <a:cubicBezTo>
                    <a:pt x="5795" y="3089"/>
                    <a:pt x="5662" y="3139"/>
                    <a:pt x="5530" y="3139"/>
                  </a:cubicBezTo>
                  <a:cubicBezTo>
                    <a:pt x="5398" y="3139"/>
                    <a:pt x="5266" y="3089"/>
                    <a:pt x="5165" y="2988"/>
                  </a:cubicBezTo>
                  <a:lnTo>
                    <a:pt x="3824" y="1647"/>
                  </a:lnTo>
                  <a:lnTo>
                    <a:pt x="2908" y="2562"/>
                  </a:lnTo>
                  <a:lnTo>
                    <a:pt x="4250" y="3902"/>
                  </a:lnTo>
                  <a:cubicBezTo>
                    <a:pt x="4448" y="4105"/>
                    <a:pt x="4445" y="4429"/>
                    <a:pt x="4245" y="4630"/>
                  </a:cubicBezTo>
                  <a:cubicBezTo>
                    <a:pt x="4145" y="4730"/>
                    <a:pt x="4013" y="4781"/>
                    <a:pt x="3881" y="4781"/>
                  </a:cubicBezTo>
                  <a:cubicBezTo>
                    <a:pt x="3750" y="4781"/>
                    <a:pt x="3619" y="4732"/>
                    <a:pt x="3518" y="4633"/>
                  </a:cubicBezTo>
                  <a:lnTo>
                    <a:pt x="2177" y="3293"/>
                  </a:lnTo>
                  <a:lnTo>
                    <a:pt x="1263" y="4207"/>
                  </a:lnTo>
                  <a:lnTo>
                    <a:pt x="2605" y="5548"/>
                  </a:lnTo>
                  <a:cubicBezTo>
                    <a:pt x="2806" y="5750"/>
                    <a:pt x="2806" y="6078"/>
                    <a:pt x="2605" y="6280"/>
                  </a:cubicBezTo>
                  <a:cubicBezTo>
                    <a:pt x="2503" y="6381"/>
                    <a:pt x="2371" y="6432"/>
                    <a:pt x="2239" y="6432"/>
                  </a:cubicBezTo>
                  <a:cubicBezTo>
                    <a:pt x="2106" y="6432"/>
                    <a:pt x="1974" y="6381"/>
                    <a:pt x="1873" y="6280"/>
                  </a:cubicBezTo>
                  <a:lnTo>
                    <a:pt x="532" y="4938"/>
                  </a:lnTo>
                  <a:lnTo>
                    <a:pt x="471" y="5000"/>
                  </a:lnTo>
                  <a:cubicBezTo>
                    <a:pt x="1" y="5471"/>
                    <a:pt x="1" y="6234"/>
                    <a:pt x="471" y="6706"/>
                  </a:cubicBezTo>
                  <a:lnTo>
                    <a:pt x="2908" y="9143"/>
                  </a:lnTo>
                  <a:cubicBezTo>
                    <a:pt x="3144" y="9379"/>
                    <a:pt x="3453" y="9497"/>
                    <a:pt x="3761" y="9497"/>
                  </a:cubicBezTo>
                  <a:cubicBezTo>
                    <a:pt x="4070" y="9497"/>
                    <a:pt x="4379" y="9379"/>
                    <a:pt x="4615" y="9143"/>
                  </a:cubicBezTo>
                  <a:lnTo>
                    <a:pt x="9614" y="4146"/>
                  </a:lnTo>
                  <a:lnTo>
                    <a:pt x="5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8"/>
            <p:cNvSpPr/>
            <p:nvPr/>
          </p:nvSpPr>
          <p:spPr>
            <a:xfrm>
              <a:off x="6937650" y="2253275"/>
              <a:ext cx="124950" cy="123700"/>
            </a:xfrm>
            <a:custGeom>
              <a:avLst/>
              <a:gdLst/>
              <a:ahLst/>
              <a:cxnLst/>
              <a:rect l="l" t="t" r="r" b="b"/>
              <a:pathLst>
                <a:path w="4998" h="4948" extrusionOk="0">
                  <a:moveTo>
                    <a:pt x="3171" y="1"/>
                  </a:moveTo>
                  <a:lnTo>
                    <a:pt x="2804" y="366"/>
                  </a:lnTo>
                  <a:cubicBezTo>
                    <a:pt x="2603" y="567"/>
                    <a:pt x="2603" y="896"/>
                    <a:pt x="2804" y="1097"/>
                  </a:cubicBezTo>
                  <a:lnTo>
                    <a:pt x="2987" y="1279"/>
                  </a:lnTo>
                  <a:lnTo>
                    <a:pt x="201" y="4064"/>
                  </a:lnTo>
                  <a:cubicBezTo>
                    <a:pt x="0" y="4267"/>
                    <a:pt x="0" y="4594"/>
                    <a:pt x="201" y="4796"/>
                  </a:cubicBezTo>
                  <a:cubicBezTo>
                    <a:pt x="303" y="4897"/>
                    <a:pt x="435" y="4948"/>
                    <a:pt x="568" y="4948"/>
                  </a:cubicBezTo>
                  <a:cubicBezTo>
                    <a:pt x="700" y="4948"/>
                    <a:pt x="832" y="4897"/>
                    <a:pt x="933" y="4796"/>
                  </a:cubicBezTo>
                  <a:lnTo>
                    <a:pt x="3718" y="2011"/>
                  </a:lnTo>
                  <a:lnTo>
                    <a:pt x="3902" y="2195"/>
                  </a:lnTo>
                  <a:cubicBezTo>
                    <a:pt x="4002" y="2295"/>
                    <a:pt x="4135" y="2346"/>
                    <a:pt x="4267" y="2346"/>
                  </a:cubicBezTo>
                  <a:cubicBezTo>
                    <a:pt x="4399" y="2346"/>
                    <a:pt x="4532" y="2295"/>
                    <a:pt x="4633" y="2195"/>
                  </a:cubicBezTo>
                  <a:lnTo>
                    <a:pt x="4998" y="1828"/>
                  </a:lnTo>
                  <a:lnTo>
                    <a:pt x="3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8"/>
            <p:cNvSpPr/>
            <p:nvPr/>
          </p:nvSpPr>
          <p:spPr>
            <a:xfrm>
              <a:off x="7170825" y="1985825"/>
              <a:ext cx="160500" cy="159250"/>
            </a:xfrm>
            <a:custGeom>
              <a:avLst/>
              <a:gdLst/>
              <a:ahLst/>
              <a:cxnLst/>
              <a:rect l="l" t="t" r="r" b="b"/>
              <a:pathLst>
                <a:path w="6420" h="6370" extrusionOk="0">
                  <a:moveTo>
                    <a:pt x="1463" y="1"/>
                  </a:moveTo>
                  <a:cubicBezTo>
                    <a:pt x="1330" y="1"/>
                    <a:pt x="1198" y="51"/>
                    <a:pt x="1096" y="153"/>
                  </a:cubicBezTo>
                  <a:cubicBezTo>
                    <a:pt x="895" y="354"/>
                    <a:pt x="895" y="681"/>
                    <a:pt x="1096" y="884"/>
                  </a:cubicBezTo>
                  <a:lnTo>
                    <a:pt x="1219" y="1005"/>
                  </a:lnTo>
                  <a:lnTo>
                    <a:pt x="0" y="2224"/>
                  </a:lnTo>
                  <a:lnTo>
                    <a:pt x="1707" y="3932"/>
                  </a:lnTo>
                  <a:lnTo>
                    <a:pt x="2925" y="2713"/>
                  </a:lnTo>
                  <a:lnTo>
                    <a:pt x="3657" y="3444"/>
                  </a:lnTo>
                  <a:lnTo>
                    <a:pt x="2438" y="4663"/>
                  </a:lnTo>
                  <a:lnTo>
                    <a:pt x="4144" y="6369"/>
                  </a:lnTo>
                  <a:lnTo>
                    <a:pt x="5363" y="5151"/>
                  </a:lnTo>
                  <a:lnTo>
                    <a:pt x="5486" y="5272"/>
                  </a:lnTo>
                  <a:cubicBezTo>
                    <a:pt x="5586" y="5373"/>
                    <a:pt x="5719" y="5424"/>
                    <a:pt x="5851" y="5424"/>
                  </a:cubicBezTo>
                  <a:cubicBezTo>
                    <a:pt x="5984" y="5424"/>
                    <a:pt x="6116" y="5373"/>
                    <a:pt x="6217" y="5272"/>
                  </a:cubicBezTo>
                  <a:cubicBezTo>
                    <a:pt x="6420" y="5070"/>
                    <a:pt x="6420" y="4743"/>
                    <a:pt x="6217" y="4540"/>
                  </a:cubicBezTo>
                  <a:lnTo>
                    <a:pt x="1828" y="153"/>
                  </a:lnTo>
                  <a:cubicBezTo>
                    <a:pt x="1727" y="51"/>
                    <a:pt x="1595" y="1"/>
                    <a:pt x="1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58"/>
          <p:cNvSpPr txBox="1"/>
          <p:nvPr/>
        </p:nvSpPr>
        <p:spPr>
          <a:xfrm>
            <a:off x="345800" y="1572648"/>
            <a:ext cx="2768700" cy="747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p-value 0.051 &gt; 0.05</a:t>
            </a:r>
            <a:endParaRPr sz="1200">
              <a:solidFill>
                <a:schemeClr val="dk1"/>
              </a:solidFill>
              <a:latin typeface="Inter"/>
              <a:ea typeface="Inter"/>
              <a:cs typeface="Inter"/>
              <a:sym typeface="Inter"/>
            </a:endParaRPr>
          </a:p>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H0 retained</a:t>
            </a:r>
            <a:endParaRPr sz="1200">
              <a:solidFill>
                <a:schemeClr val="dk1"/>
              </a:solidFill>
              <a:latin typeface="Inter"/>
              <a:ea typeface="Inter"/>
              <a:cs typeface="Inter"/>
              <a:sym typeface="Inter"/>
            </a:endParaRPr>
          </a:p>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R&amp;D investment is long-term</a:t>
            </a:r>
            <a:endParaRPr sz="1200">
              <a:solidFill>
                <a:schemeClr val="dk1"/>
              </a:solidFill>
              <a:latin typeface="Inter"/>
              <a:ea typeface="Inter"/>
              <a:cs typeface="Inter"/>
              <a:sym typeface="Inter"/>
            </a:endParaRPr>
          </a:p>
        </p:txBody>
      </p:sp>
      <p:sp>
        <p:nvSpPr>
          <p:cNvPr id="403" name="Google Shape;403;p58"/>
          <p:cNvSpPr txBox="1"/>
          <p:nvPr/>
        </p:nvSpPr>
        <p:spPr>
          <a:xfrm>
            <a:off x="2172500" y="2281200"/>
            <a:ext cx="3144000" cy="541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Investment: 20M → 40M</a:t>
            </a:r>
            <a:endParaRPr sz="1200">
              <a:solidFill>
                <a:schemeClr val="dk1"/>
              </a:solidFill>
              <a:latin typeface="Inter"/>
              <a:ea typeface="Inter"/>
              <a:cs typeface="Inter"/>
              <a:sym typeface="Inter"/>
            </a:endParaRPr>
          </a:p>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Life expectancy: 72.06 → 73.39 </a:t>
            </a:r>
            <a:endParaRPr sz="1200">
              <a:solidFill>
                <a:schemeClr val="dk1"/>
              </a:solidFill>
              <a:latin typeface="Inter"/>
              <a:ea typeface="Inter"/>
              <a:cs typeface="Inter"/>
              <a:sym typeface="Inter"/>
            </a:endParaRPr>
          </a:p>
        </p:txBody>
      </p:sp>
      <p:sp>
        <p:nvSpPr>
          <p:cNvPr id="404" name="Google Shape;404;p58"/>
          <p:cNvSpPr txBox="1"/>
          <p:nvPr/>
        </p:nvSpPr>
        <p:spPr>
          <a:xfrm>
            <a:off x="4211600" y="1726825"/>
            <a:ext cx="2660700" cy="747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Surge of 45M investment due to UN SDGs</a:t>
            </a:r>
            <a:endParaRPr sz="1200">
              <a:solidFill>
                <a:schemeClr val="dk1"/>
              </a:solidFill>
              <a:latin typeface="Inter"/>
              <a:ea typeface="Inter"/>
              <a:cs typeface="Inter"/>
              <a:sym typeface="Inter"/>
            </a:endParaRPr>
          </a:p>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Notable rise beyond 2016</a:t>
            </a:r>
            <a:endParaRPr sz="1200">
              <a:solidFill>
                <a:schemeClr val="dk1"/>
              </a:solidFill>
              <a:latin typeface="Inter"/>
              <a:ea typeface="Inter"/>
              <a:cs typeface="Inter"/>
              <a:sym typeface="Inter"/>
            </a:endParaRPr>
          </a:p>
        </p:txBody>
      </p:sp>
      <p:sp>
        <p:nvSpPr>
          <p:cNvPr id="405" name="Google Shape;405;p58"/>
          <p:cNvSpPr txBox="1"/>
          <p:nvPr/>
        </p:nvSpPr>
        <p:spPr>
          <a:xfrm>
            <a:off x="5573400" y="2373050"/>
            <a:ext cx="3646800" cy="5412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Highest investment: over 50M</a:t>
            </a:r>
            <a:endParaRPr sz="1200">
              <a:solidFill>
                <a:schemeClr val="dk1"/>
              </a:solidFill>
              <a:latin typeface="Inter"/>
              <a:ea typeface="Inter"/>
              <a:cs typeface="Inter"/>
              <a:sym typeface="Inter"/>
            </a:endParaRPr>
          </a:p>
          <a:p>
            <a:pPr marL="457200" lvl="0" indent="-304800" algn="l" rtl="0">
              <a:spcBef>
                <a:spcPts val="0"/>
              </a:spcBef>
              <a:spcAft>
                <a:spcPts val="0"/>
              </a:spcAft>
              <a:buClr>
                <a:schemeClr val="dk1"/>
              </a:buClr>
              <a:buSzPts val="1200"/>
              <a:buFont typeface="Inter"/>
              <a:buChar char="●"/>
            </a:pPr>
            <a:r>
              <a:rPr lang="en" sz="1200">
                <a:solidFill>
                  <a:schemeClr val="dk1"/>
                </a:solidFill>
                <a:latin typeface="Inter"/>
                <a:ea typeface="Inter"/>
                <a:cs typeface="Inter"/>
                <a:sym typeface="Inter"/>
              </a:rPr>
              <a:t>Lower life expectancy: 72.77</a:t>
            </a:r>
            <a:endParaRPr sz="1200">
              <a:solidFill>
                <a:schemeClr val="dk1"/>
              </a:solidFill>
              <a:latin typeface="Inter"/>
              <a:ea typeface="Inter"/>
              <a:cs typeface="Inter"/>
              <a:sym typeface="Inter"/>
            </a:endParaRPr>
          </a:p>
        </p:txBody>
      </p:sp>
      <p:sp>
        <p:nvSpPr>
          <p:cNvPr id="406" name="Google Shape;406;p58"/>
          <p:cNvSpPr txBox="1"/>
          <p:nvPr/>
        </p:nvSpPr>
        <p:spPr>
          <a:xfrm>
            <a:off x="1059196" y="675063"/>
            <a:ext cx="11895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1"/>
                </a:solidFill>
                <a:latin typeface="Dela Gothic One"/>
                <a:ea typeface="Dela Gothic One"/>
                <a:cs typeface="Dela Gothic One"/>
                <a:sym typeface="Dela Gothic One"/>
              </a:rPr>
              <a:t>ANOVA</a:t>
            </a:r>
            <a:endParaRPr>
              <a:solidFill>
                <a:schemeClr val="accent1"/>
              </a:solidFill>
              <a:latin typeface="Dela Gothic One"/>
              <a:ea typeface="Dela Gothic One"/>
              <a:cs typeface="Dela Gothic One"/>
              <a:sym typeface="Dela Gothic One"/>
            </a:endParaRPr>
          </a:p>
        </p:txBody>
      </p:sp>
      <p:sp>
        <p:nvSpPr>
          <p:cNvPr id="407" name="Google Shape;407;p58"/>
          <p:cNvSpPr txBox="1"/>
          <p:nvPr/>
        </p:nvSpPr>
        <p:spPr>
          <a:xfrm>
            <a:off x="2533278" y="1381050"/>
            <a:ext cx="2132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1"/>
                </a:solidFill>
                <a:latin typeface="Dela Gothic One"/>
                <a:ea typeface="Dela Gothic One"/>
                <a:cs typeface="Dela Gothic One"/>
                <a:sym typeface="Dela Gothic One"/>
              </a:rPr>
              <a:t>2013-2019</a:t>
            </a:r>
            <a:endParaRPr>
              <a:solidFill>
                <a:schemeClr val="accent1"/>
              </a:solidFill>
              <a:latin typeface="Dela Gothic One"/>
              <a:ea typeface="Dela Gothic One"/>
              <a:cs typeface="Dela Gothic One"/>
              <a:sym typeface="Dela Gothic One"/>
            </a:endParaRPr>
          </a:p>
        </p:txBody>
      </p:sp>
      <p:sp>
        <p:nvSpPr>
          <p:cNvPr id="408" name="Google Shape;408;p58"/>
          <p:cNvSpPr txBox="1"/>
          <p:nvPr/>
        </p:nvSpPr>
        <p:spPr>
          <a:xfrm>
            <a:off x="4366750" y="667800"/>
            <a:ext cx="23559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1"/>
                </a:solidFill>
                <a:latin typeface="Dela Gothic One"/>
                <a:ea typeface="Dela Gothic One"/>
                <a:cs typeface="Dela Gothic One"/>
                <a:sym typeface="Dela Gothic One"/>
              </a:rPr>
              <a:t>2016</a:t>
            </a:r>
            <a:endParaRPr>
              <a:solidFill>
                <a:schemeClr val="accent1"/>
              </a:solidFill>
              <a:latin typeface="Dela Gothic One"/>
              <a:ea typeface="Dela Gothic One"/>
              <a:cs typeface="Dela Gothic One"/>
              <a:sym typeface="Dela Gothic One"/>
            </a:endParaRPr>
          </a:p>
        </p:txBody>
      </p:sp>
      <p:sp>
        <p:nvSpPr>
          <p:cNvPr id="409" name="Google Shape;409;p58"/>
          <p:cNvSpPr txBox="1"/>
          <p:nvPr/>
        </p:nvSpPr>
        <p:spPr>
          <a:xfrm>
            <a:off x="6658013" y="1345825"/>
            <a:ext cx="16641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accent1"/>
                </a:solidFill>
                <a:latin typeface="Dela Gothic One"/>
                <a:ea typeface="Dela Gothic One"/>
                <a:cs typeface="Dela Gothic One"/>
                <a:sym typeface="Dela Gothic One"/>
              </a:rPr>
              <a:t>2020</a:t>
            </a:r>
            <a:endParaRPr>
              <a:solidFill>
                <a:schemeClr val="accent1"/>
              </a:solidFill>
              <a:latin typeface="Dela Gothic One"/>
              <a:ea typeface="Dela Gothic One"/>
              <a:cs typeface="Dela Gothic One"/>
              <a:sym typeface="Dela Gothic One"/>
            </a:endParaRPr>
          </a:p>
        </p:txBody>
      </p:sp>
      <p:cxnSp>
        <p:nvCxnSpPr>
          <p:cNvPr id="410" name="Google Shape;410;p58"/>
          <p:cNvCxnSpPr>
            <a:stCxn id="411" idx="6"/>
            <a:endCxn id="376" idx="2"/>
          </p:cNvCxnSpPr>
          <p:nvPr/>
        </p:nvCxnSpPr>
        <p:spPr>
          <a:xfrm>
            <a:off x="1958138" y="1319375"/>
            <a:ext cx="1337100" cy="691500"/>
          </a:xfrm>
          <a:prstGeom prst="curvedConnector3">
            <a:avLst>
              <a:gd name="adj1" fmla="val 49995"/>
            </a:avLst>
          </a:prstGeom>
          <a:noFill/>
          <a:ln w="9525" cap="flat" cmpd="sng">
            <a:solidFill>
              <a:schemeClr val="dk1"/>
            </a:solidFill>
            <a:prstDash val="solid"/>
            <a:round/>
            <a:headEnd type="none" w="med" len="med"/>
            <a:tailEnd type="oval" w="med" len="med"/>
          </a:ln>
        </p:spPr>
      </p:cxnSp>
      <p:cxnSp>
        <p:nvCxnSpPr>
          <p:cNvPr id="412" name="Google Shape;412;p58"/>
          <p:cNvCxnSpPr>
            <a:stCxn id="376" idx="6"/>
            <a:endCxn id="384" idx="2"/>
          </p:cNvCxnSpPr>
          <p:nvPr/>
        </p:nvCxnSpPr>
        <p:spPr>
          <a:xfrm rot="10800000" flipH="1">
            <a:off x="3903513" y="1319250"/>
            <a:ext cx="1337100" cy="691500"/>
          </a:xfrm>
          <a:prstGeom prst="curvedConnector3">
            <a:avLst>
              <a:gd name="adj1" fmla="val 49995"/>
            </a:avLst>
          </a:prstGeom>
          <a:noFill/>
          <a:ln w="9525" cap="flat" cmpd="sng">
            <a:solidFill>
              <a:schemeClr val="dk1"/>
            </a:solidFill>
            <a:prstDash val="solid"/>
            <a:round/>
            <a:headEnd type="none" w="med" len="med"/>
            <a:tailEnd type="oval" w="med" len="med"/>
          </a:ln>
        </p:spPr>
      </p:cxnSp>
      <p:cxnSp>
        <p:nvCxnSpPr>
          <p:cNvPr id="413" name="Google Shape;413;p58"/>
          <p:cNvCxnSpPr>
            <a:stCxn id="384" idx="6"/>
            <a:endCxn id="371" idx="2"/>
          </p:cNvCxnSpPr>
          <p:nvPr/>
        </p:nvCxnSpPr>
        <p:spPr>
          <a:xfrm>
            <a:off x="5848888" y="1319375"/>
            <a:ext cx="1337100" cy="691500"/>
          </a:xfrm>
          <a:prstGeom prst="curvedConnector3">
            <a:avLst>
              <a:gd name="adj1" fmla="val 49995"/>
            </a:avLst>
          </a:prstGeom>
          <a:noFill/>
          <a:ln w="9525" cap="flat" cmpd="sng">
            <a:solidFill>
              <a:schemeClr val="dk1"/>
            </a:solidFill>
            <a:prstDash val="solid"/>
            <a:round/>
            <a:headEnd type="none" w="med" len="med"/>
            <a:tailEnd type="oval" w="med" len="med"/>
          </a:ln>
        </p:spPr>
      </p:cxnSp>
      <p:sp>
        <p:nvSpPr>
          <p:cNvPr id="411" name="Google Shape;411;p58"/>
          <p:cNvSpPr/>
          <p:nvPr/>
        </p:nvSpPr>
        <p:spPr>
          <a:xfrm>
            <a:off x="1349738" y="1015175"/>
            <a:ext cx="608400" cy="6084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58"/>
          <p:cNvGrpSpPr/>
          <p:nvPr/>
        </p:nvGrpSpPr>
        <p:grpSpPr>
          <a:xfrm>
            <a:off x="1475634" y="1144713"/>
            <a:ext cx="356607" cy="349324"/>
            <a:chOff x="2471725" y="2635825"/>
            <a:chExt cx="447100" cy="441400"/>
          </a:xfrm>
        </p:grpSpPr>
        <p:sp>
          <p:nvSpPr>
            <p:cNvPr id="415" name="Google Shape;415;p58"/>
            <p:cNvSpPr/>
            <p:nvPr/>
          </p:nvSpPr>
          <p:spPr>
            <a:xfrm>
              <a:off x="2562225" y="2635825"/>
              <a:ext cx="137950" cy="86225"/>
            </a:xfrm>
            <a:custGeom>
              <a:avLst/>
              <a:gdLst/>
              <a:ahLst/>
              <a:cxnLst/>
              <a:rect l="l" t="t" r="r" b="b"/>
              <a:pathLst>
                <a:path w="5518" h="3449" extrusionOk="0">
                  <a:moveTo>
                    <a:pt x="2759" y="0"/>
                  </a:moveTo>
                  <a:cubicBezTo>
                    <a:pt x="2251" y="0"/>
                    <a:pt x="1809" y="345"/>
                    <a:pt x="1686" y="837"/>
                  </a:cubicBezTo>
                  <a:lnTo>
                    <a:pt x="1551" y="1379"/>
                  </a:lnTo>
                  <a:lnTo>
                    <a:pt x="691" y="1379"/>
                  </a:lnTo>
                  <a:cubicBezTo>
                    <a:pt x="309" y="1379"/>
                    <a:pt x="0" y="1689"/>
                    <a:pt x="0" y="2070"/>
                  </a:cubicBezTo>
                  <a:lnTo>
                    <a:pt x="0" y="2932"/>
                  </a:lnTo>
                  <a:cubicBezTo>
                    <a:pt x="0" y="3218"/>
                    <a:pt x="232" y="3449"/>
                    <a:pt x="518" y="3449"/>
                  </a:cubicBezTo>
                  <a:lnTo>
                    <a:pt x="5000" y="3449"/>
                  </a:lnTo>
                  <a:cubicBezTo>
                    <a:pt x="5286" y="3449"/>
                    <a:pt x="5517" y="3218"/>
                    <a:pt x="5517" y="2932"/>
                  </a:cubicBezTo>
                  <a:lnTo>
                    <a:pt x="5517" y="2070"/>
                  </a:lnTo>
                  <a:cubicBezTo>
                    <a:pt x="5517" y="1689"/>
                    <a:pt x="5207" y="1379"/>
                    <a:pt x="4827" y="1379"/>
                  </a:cubicBezTo>
                  <a:lnTo>
                    <a:pt x="3965" y="1379"/>
                  </a:lnTo>
                  <a:lnTo>
                    <a:pt x="3830" y="837"/>
                  </a:lnTo>
                  <a:cubicBezTo>
                    <a:pt x="3707" y="345"/>
                    <a:pt x="3265" y="0"/>
                    <a:pt x="27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8"/>
            <p:cNvSpPr/>
            <p:nvPr/>
          </p:nvSpPr>
          <p:spPr>
            <a:xfrm>
              <a:off x="2471725" y="2696175"/>
              <a:ext cx="319025" cy="381050"/>
            </a:xfrm>
            <a:custGeom>
              <a:avLst/>
              <a:gdLst/>
              <a:ahLst/>
              <a:cxnLst/>
              <a:rect l="l" t="t" r="r" b="b"/>
              <a:pathLst>
                <a:path w="12761" h="15242" extrusionOk="0">
                  <a:moveTo>
                    <a:pt x="10181" y="3861"/>
                  </a:moveTo>
                  <a:cubicBezTo>
                    <a:pt x="10466" y="3861"/>
                    <a:pt x="10699" y="4092"/>
                    <a:pt x="10699" y="4378"/>
                  </a:cubicBezTo>
                  <a:cubicBezTo>
                    <a:pt x="10699" y="4665"/>
                    <a:pt x="10468" y="4896"/>
                    <a:pt x="10183" y="4896"/>
                  </a:cubicBezTo>
                  <a:cubicBezTo>
                    <a:pt x="10180" y="4896"/>
                    <a:pt x="10176" y="4896"/>
                    <a:pt x="10172" y="4896"/>
                  </a:cubicBezTo>
                  <a:lnTo>
                    <a:pt x="7414" y="4896"/>
                  </a:lnTo>
                  <a:cubicBezTo>
                    <a:pt x="7132" y="4891"/>
                    <a:pt x="6906" y="4661"/>
                    <a:pt x="6906" y="4378"/>
                  </a:cubicBezTo>
                  <a:cubicBezTo>
                    <a:pt x="6906" y="4097"/>
                    <a:pt x="7132" y="3867"/>
                    <a:pt x="7414" y="3861"/>
                  </a:cubicBezTo>
                  <a:lnTo>
                    <a:pt x="10172" y="3861"/>
                  </a:lnTo>
                  <a:cubicBezTo>
                    <a:pt x="10175" y="3861"/>
                    <a:pt x="10178" y="3861"/>
                    <a:pt x="10181" y="3861"/>
                  </a:cubicBezTo>
                  <a:close/>
                  <a:moveTo>
                    <a:pt x="3966" y="3172"/>
                  </a:moveTo>
                  <a:cubicBezTo>
                    <a:pt x="4253" y="3172"/>
                    <a:pt x="4484" y="3403"/>
                    <a:pt x="4484" y="3689"/>
                  </a:cubicBezTo>
                  <a:lnTo>
                    <a:pt x="4484" y="4551"/>
                  </a:lnTo>
                  <a:lnTo>
                    <a:pt x="5346" y="4551"/>
                  </a:lnTo>
                  <a:cubicBezTo>
                    <a:pt x="5632" y="4551"/>
                    <a:pt x="5863" y="4784"/>
                    <a:pt x="5863" y="5069"/>
                  </a:cubicBezTo>
                  <a:cubicBezTo>
                    <a:pt x="5863" y="5355"/>
                    <a:pt x="5632" y="5586"/>
                    <a:pt x="5346" y="5586"/>
                  </a:cubicBezTo>
                  <a:lnTo>
                    <a:pt x="4484" y="5586"/>
                  </a:lnTo>
                  <a:lnTo>
                    <a:pt x="4484" y="6448"/>
                  </a:lnTo>
                  <a:cubicBezTo>
                    <a:pt x="4484" y="6734"/>
                    <a:pt x="4253" y="6965"/>
                    <a:pt x="3966" y="6965"/>
                  </a:cubicBezTo>
                  <a:cubicBezTo>
                    <a:pt x="3680" y="6965"/>
                    <a:pt x="3449" y="6734"/>
                    <a:pt x="3449" y="6448"/>
                  </a:cubicBezTo>
                  <a:lnTo>
                    <a:pt x="3449" y="5586"/>
                  </a:lnTo>
                  <a:lnTo>
                    <a:pt x="2587" y="5586"/>
                  </a:lnTo>
                  <a:cubicBezTo>
                    <a:pt x="2301" y="5586"/>
                    <a:pt x="2070" y="5355"/>
                    <a:pt x="2070" y="5070"/>
                  </a:cubicBezTo>
                  <a:cubicBezTo>
                    <a:pt x="2070" y="4784"/>
                    <a:pt x="2301" y="4553"/>
                    <a:pt x="2587" y="4553"/>
                  </a:cubicBezTo>
                  <a:lnTo>
                    <a:pt x="2587" y="4551"/>
                  </a:lnTo>
                  <a:lnTo>
                    <a:pt x="3449" y="4551"/>
                  </a:lnTo>
                  <a:lnTo>
                    <a:pt x="3449" y="3689"/>
                  </a:lnTo>
                  <a:cubicBezTo>
                    <a:pt x="3449" y="3403"/>
                    <a:pt x="3680" y="3172"/>
                    <a:pt x="3966" y="3172"/>
                  </a:cubicBezTo>
                  <a:close/>
                  <a:moveTo>
                    <a:pt x="10183" y="5930"/>
                  </a:moveTo>
                  <a:cubicBezTo>
                    <a:pt x="10468" y="5930"/>
                    <a:pt x="10699" y="6162"/>
                    <a:pt x="10699" y="6448"/>
                  </a:cubicBezTo>
                  <a:cubicBezTo>
                    <a:pt x="10699" y="6734"/>
                    <a:pt x="10466" y="6965"/>
                    <a:pt x="10181" y="6965"/>
                  </a:cubicBezTo>
                  <a:cubicBezTo>
                    <a:pt x="10178" y="6965"/>
                    <a:pt x="10175" y="6965"/>
                    <a:pt x="10172" y="6965"/>
                  </a:cubicBezTo>
                  <a:lnTo>
                    <a:pt x="7414" y="6965"/>
                  </a:lnTo>
                  <a:cubicBezTo>
                    <a:pt x="7132" y="6959"/>
                    <a:pt x="6906" y="6729"/>
                    <a:pt x="6906" y="6448"/>
                  </a:cubicBezTo>
                  <a:cubicBezTo>
                    <a:pt x="6906" y="6166"/>
                    <a:pt x="7132" y="5935"/>
                    <a:pt x="7414" y="5930"/>
                  </a:cubicBezTo>
                  <a:lnTo>
                    <a:pt x="10172" y="5930"/>
                  </a:lnTo>
                  <a:cubicBezTo>
                    <a:pt x="10176" y="5930"/>
                    <a:pt x="10180" y="5930"/>
                    <a:pt x="10183" y="5930"/>
                  </a:cubicBezTo>
                  <a:close/>
                  <a:moveTo>
                    <a:pt x="9139" y="8000"/>
                  </a:moveTo>
                  <a:cubicBezTo>
                    <a:pt x="9425" y="8000"/>
                    <a:pt x="9656" y="8231"/>
                    <a:pt x="9656" y="8516"/>
                  </a:cubicBezTo>
                  <a:cubicBezTo>
                    <a:pt x="9656" y="8802"/>
                    <a:pt x="9425" y="9033"/>
                    <a:pt x="9139" y="9033"/>
                  </a:cubicBezTo>
                  <a:lnTo>
                    <a:pt x="2587" y="9033"/>
                  </a:lnTo>
                  <a:cubicBezTo>
                    <a:pt x="2301" y="9033"/>
                    <a:pt x="2070" y="8802"/>
                    <a:pt x="2070" y="8516"/>
                  </a:cubicBezTo>
                  <a:cubicBezTo>
                    <a:pt x="2070" y="8231"/>
                    <a:pt x="2301" y="8000"/>
                    <a:pt x="2587" y="8000"/>
                  </a:cubicBezTo>
                  <a:close/>
                  <a:moveTo>
                    <a:pt x="1553" y="0"/>
                  </a:moveTo>
                  <a:cubicBezTo>
                    <a:pt x="695" y="0"/>
                    <a:pt x="2" y="695"/>
                    <a:pt x="0" y="1552"/>
                  </a:cubicBezTo>
                  <a:lnTo>
                    <a:pt x="0" y="13690"/>
                  </a:lnTo>
                  <a:cubicBezTo>
                    <a:pt x="2" y="14547"/>
                    <a:pt x="695" y="15240"/>
                    <a:pt x="1553" y="15242"/>
                  </a:cubicBezTo>
                  <a:lnTo>
                    <a:pt x="8618" y="15242"/>
                  </a:lnTo>
                  <a:cubicBezTo>
                    <a:pt x="8274" y="14644"/>
                    <a:pt x="8253" y="13914"/>
                    <a:pt x="8563" y="13300"/>
                  </a:cubicBezTo>
                  <a:lnTo>
                    <a:pt x="8628" y="13172"/>
                  </a:lnTo>
                  <a:lnTo>
                    <a:pt x="2587" y="13172"/>
                  </a:lnTo>
                  <a:cubicBezTo>
                    <a:pt x="2301" y="13172"/>
                    <a:pt x="2070" y="12941"/>
                    <a:pt x="2070" y="12655"/>
                  </a:cubicBezTo>
                  <a:cubicBezTo>
                    <a:pt x="2070" y="12369"/>
                    <a:pt x="2301" y="12137"/>
                    <a:pt x="2587" y="12137"/>
                  </a:cubicBezTo>
                  <a:lnTo>
                    <a:pt x="9145" y="12137"/>
                  </a:lnTo>
                  <a:lnTo>
                    <a:pt x="9662" y="11103"/>
                  </a:lnTo>
                  <a:lnTo>
                    <a:pt x="2587" y="11103"/>
                  </a:lnTo>
                  <a:cubicBezTo>
                    <a:pt x="2301" y="11103"/>
                    <a:pt x="2070" y="10872"/>
                    <a:pt x="2070" y="10585"/>
                  </a:cubicBezTo>
                  <a:cubicBezTo>
                    <a:pt x="2070" y="10301"/>
                    <a:pt x="2301" y="10069"/>
                    <a:pt x="2587" y="10069"/>
                  </a:cubicBezTo>
                  <a:lnTo>
                    <a:pt x="10180" y="10069"/>
                  </a:lnTo>
                  <a:lnTo>
                    <a:pt x="11679" y="7071"/>
                  </a:lnTo>
                  <a:cubicBezTo>
                    <a:pt x="11903" y="6618"/>
                    <a:pt x="12289" y="6262"/>
                    <a:pt x="12760" y="6077"/>
                  </a:cubicBezTo>
                  <a:lnTo>
                    <a:pt x="12760" y="1552"/>
                  </a:lnTo>
                  <a:cubicBezTo>
                    <a:pt x="12759" y="695"/>
                    <a:pt x="12065" y="0"/>
                    <a:pt x="11208" y="0"/>
                  </a:cubicBezTo>
                  <a:lnTo>
                    <a:pt x="10172" y="0"/>
                  </a:lnTo>
                  <a:lnTo>
                    <a:pt x="10172" y="518"/>
                  </a:lnTo>
                  <a:cubicBezTo>
                    <a:pt x="10172" y="1375"/>
                    <a:pt x="9477" y="2068"/>
                    <a:pt x="8620" y="2070"/>
                  </a:cubicBezTo>
                  <a:lnTo>
                    <a:pt x="4138" y="2070"/>
                  </a:lnTo>
                  <a:cubicBezTo>
                    <a:pt x="3282" y="2068"/>
                    <a:pt x="2587" y="1375"/>
                    <a:pt x="2587" y="518"/>
                  </a:cubicBezTo>
                  <a:lnTo>
                    <a:pt x="25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8"/>
            <p:cNvSpPr/>
            <p:nvPr/>
          </p:nvSpPr>
          <p:spPr>
            <a:xfrm>
              <a:off x="2700425" y="2870350"/>
              <a:ext cx="218400" cy="206850"/>
            </a:xfrm>
            <a:custGeom>
              <a:avLst/>
              <a:gdLst/>
              <a:ahLst/>
              <a:cxnLst/>
              <a:rect l="l" t="t" r="r" b="b"/>
              <a:pathLst>
                <a:path w="8736" h="8274" extrusionOk="0">
                  <a:moveTo>
                    <a:pt x="4369" y="1885"/>
                  </a:moveTo>
                  <a:cubicBezTo>
                    <a:pt x="4658" y="1885"/>
                    <a:pt x="4891" y="2123"/>
                    <a:pt x="4886" y="2412"/>
                  </a:cubicBezTo>
                  <a:lnTo>
                    <a:pt x="4886" y="4482"/>
                  </a:lnTo>
                  <a:cubicBezTo>
                    <a:pt x="4880" y="4763"/>
                    <a:pt x="4650" y="4988"/>
                    <a:pt x="4369" y="4988"/>
                  </a:cubicBezTo>
                  <a:cubicBezTo>
                    <a:pt x="4087" y="4988"/>
                    <a:pt x="3856" y="4763"/>
                    <a:pt x="3851" y="4482"/>
                  </a:cubicBezTo>
                  <a:lnTo>
                    <a:pt x="3851" y="2412"/>
                  </a:lnTo>
                  <a:cubicBezTo>
                    <a:pt x="3845" y="2123"/>
                    <a:pt x="4080" y="1885"/>
                    <a:pt x="4369" y="1885"/>
                  </a:cubicBezTo>
                  <a:close/>
                  <a:moveTo>
                    <a:pt x="4365" y="5687"/>
                  </a:moveTo>
                  <a:cubicBezTo>
                    <a:pt x="4631" y="5687"/>
                    <a:pt x="4886" y="5893"/>
                    <a:pt x="4886" y="6205"/>
                  </a:cubicBezTo>
                  <a:cubicBezTo>
                    <a:pt x="4886" y="6491"/>
                    <a:pt x="4655" y="6723"/>
                    <a:pt x="4369" y="6723"/>
                  </a:cubicBezTo>
                  <a:cubicBezTo>
                    <a:pt x="3908" y="6723"/>
                    <a:pt x="3677" y="6166"/>
                    <a:pt x="4002" y="5839"/>
                  </a:cubicBezTo>
                  <a:cubicBezTo>
                    <a:pt x="4108" y="5734"/>
                    <a:pt x="4238" y="5687"/>
                    <a:pt x="4365" y="5687"/>
                  </a:cubicBezTo>
                  <a:close/>
                  <a:moveTo>
                    <a:pt x="4369" y="1"/>
                  </a:moveTo>
                  <a:cubicBezTo>
                    <a:pt x="4006" y="1"/>
                    <a:pt x="3643" y="189"/>
                    <a:pt x="3455" y="566"/>
                  </a:cubicBezTo>
                  <a:lnTo>
                    <a:pt x="340" y="6795"/>
                  </a:lnTo>
                  <a:cubicBezTo>
                    <a:pt x="0" y="7474"/>
                    <a:pt x="494" y="8273"/>
                    <a:pt x="1254" y="8273"/>
                  </a:cubicBezTo>
                  <a:lnTo>
                    <a:pt x="7483" y="8273"/>
                  </a:lnTo>
                  <a:cubicBezTo>
                    <a:pt x="8242" y="8273"/>
                    <a:pt x="8736" y="7474"/>
                    <a:pt x="8396" y="6795"/>
                  </a:cubicBezTo>
                  <a:lnTo>
                    <a:pt x="8398" y="6795"/>
                  </a:lnTo>
                  <a:lnTo>
                    <a:pt x="5283" y="566"/>
                  </a:lnTo>
                  <a:cubicBezTo>
                    <a:pt x="5095" y="189"/>
                    <a:pt x="4732" y="1"/>
                    <a:pt x="43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58"/>
          <p:cNvSpPr/>
          <p:nvPr/>
        </p:nvSpPr>
        <p:spPr>
          <a:xfrm rot="10800000" flipH="1">
            <a:off x="1772838" y="1012823"/>
            <a:ext cx="167159" cy="16716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8"/>
          <p:cNvSpPr/>
          <p:nvPr/>
        </p:nvSpPr>
        <p:spPr>
          <a:xfrm rot="10800000" flipH="1">
            <a:off x="3639753" y="2202005"/>
            <a:ext cx="167159" cy="16716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8"/>
          <p:cNvSpPr/>
          <p:nvPr/>
        </p:nvSpPr>
        <p:spPr>
          <a:xfrm rot="10800000" flipH="1">
            <a:off x="5286678" y="978492"/>
            <a:ext cx="167159" cy="16716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8"/>
          <p:cNvSpPr/>
          <p:nvPr/>
        </p:nvSpPr>
        <p:spPr>
          <a:xfrm rot="10800000" flipH="1">
            <a:off x="7603698" y="2240375"/>
            <a:ext cx="167159" cy="16716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2" name="Google Shape;422;p58"/>
          <p:cNvPicPr preferRelativeResize="0"/>
          <p:nvPr/>
        </p:nvPicPr>
        <p:blipFill>
          <a:blip r:embed="rId3">
            <a:alphaModFix/>
          </a:blip>
          <a:stretch>
            <a:fillRect/>
          </a:stretch>
        </p:blipFill>
        <p:spPr>
          <a:xfrm>
            <a:off x="476825" y="2760625"/>
            <a:ext cx="3202174" cy="2362899"/>
          </a:xfrm>
          <a:prstGeom prst="rect">
            <a:avLst/>
          </a:prstGeom>
          <a:noFill/>
          <a:ln>
            <a:noFill/>
          </a:ln>
        </p:spPr>
      </p:pic>
      <p:pic>
        <p:nvPicPr>
          <p:cNvPr id="423" name="Google Shape;423;p58"/>
          <p:cNvPicPr preferRelativeResize="0"/>
          <p:nvPr/>
        </p:nvPicPr>
        <p:blipFill>
          <a:blip r:embed="rId4">
            <a:alphaModFix/>
          </a:blip>
          <a:stretch>
            <a:fillRect/>
          </a:stretch>
        </p:blipFill>
        <p:spPr>
          <a:xfrm>
            <a:off x="5286675" y="2844900"/>
            <a:ext cx="3089883" cy="2278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9"/>
          <p:cNvSpPr/>
          <p:nvPr/>
        </p:nvSpPr>
        <p:spPr>
          <a:xfrm>
            <a:off x="870825" y="786100"/>
            <a:ext cx="2912100" cy="1683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9"/>
          <p:cNvSpPr/>
          <p:nvPr/>
        </p:nvSpPr>
        <p:spPr>
          <a:xfrm>
            <a:off x="6064424" y="548081"/>
            <a:ext cx="475516" cy="475465"/>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9"/>
          <p:cNvSpPr/>
          <p:nvPr/>
        </p:nvSpPr>
        <p:spPr>
          <a:xfrm>
            <a:off x="7691349" y="4140812"/>
            <a:ext cx="475516" cy="475465"/>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9"/>
          <p:cNvSpPr txBox="1">
            <a:spLocks noGrp="1"/>
          </p:cNvSpPr>
          <p:nvPr>
            <p:ph type="title" idx="2"/>
          </p:nvPr>
        </p:nvSpPr>
        <p:spPr>
          <a:xfrm>
            <a:off x="818224" y="864950"/>
            <a:ext cx="30408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Colour of points get lighter  with increasing expenditure </a:t>
            </a:r>
            <a:endParaRPr sz="1500"/>
          </a:p>
        </p:txBody>
      </p:sp>
      <p:sp>
        <p:nvSpPr>
          <p:cNvPr id="432" name="Google Shape;432;p59"/>
          <p:cNvSpPr txBox="1">
            <a:spLocks noGrp="1"/>
          </p:cNvSpPr>
          <p:nvPr>
            <p:ph type="subTitle" idx="3"/>
          </p:nvPr>
        </p:nvSpPr>
        <p:spPr>
          <a:xfrm>
            <a:off x="1079379" y="1697428"/>
            <a:ext cx="251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Country with lowest investment into healthcare has lowest life expectancy</a:t>
            </a:r>
            <a:endParaRPr/>
          </a:p>
        </p:txBody>
      </p:sp>
      <p:pic>
        <p:nvPicPr>
          <p:cNvPr id="433" name="Google Shape;433;p59"/>
          <p:cNvPicPr preferRelativeResize="0"/>
          <p:nvPr/>
        </p:nvPicPr>
        <p:blipFill rotWithShape="1">
          <a:blip r:embed="rId3">
            <a:alphaModFix/>
          </a:blip>
          <a:srcRect t="5891"/>
          <a:stretch/>
        </p:blipFill>
        <p:spPr>
          <a:xfrm>
            <a:off x="5172412" y="2601575"/>
            <a:ext cx="3635227" cy="2511024"/>
          </a:xfrm>
          <a:prstGeom prst="rect">
            <a:avLst/>
          </a:prstGeom>
          <a:noFill/>
          <a:ln>
            <a:noFill/>
          </a:ln>
        </p:spPr>
      </p:pic>
      <p:pic>
        <p:nvPicPr>
          <p:cNvPr id="434" name="Google Shape;434;p59"/>
          <p:cNvPicPr preferRelativeResize="0"/>
          <p:nvPr/>
        </p:nvPicPr>
        <p:blipFill>
          <a:blip r:embed="rId4">
            <a:alphaModFix/>
          </a:blip>
          <a:stretch>
            <a:fillRect/>
          </a:stretch>
        </p:blipFill>
        <p:spPr>
          <a:xfrm>
            <a:off x="669800" y="2603200"/>
            <a:ext cx="3691099" cy="2511022"/>
          </a:xfrm>
          <a:prstGeom prst="rect">
            <a:avLst/>
          </a:prstGeom>
          <a:noFill/>
          <a:ln>
            <a:noFill/>
          </a:ln>
        </p:spPr>
      </p:pic>
      <p:sp>
        <p:nvSpPr>
          <p:cNvPr id="435" name="Google Shape;435;p59"/>
          <p:cNvSpPr/>
          <p:nvPr/>
        </p:nvSpPr>
        <p:spPr>
          <a:xfrm>
            <a:off x="5545825" y="796500"/>
            <a:ext cx="3040800" cy="1689000"/>
          </a:xfrm>
          <a:prstGeom prst="roundRect">
            <a:avLst>
              <a:gd name="adj" fmla="val 16667"/>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9"/>
          <p:cNvSpPr txBox="1">
            <a:spLocks noGrp="1"/>
          </p:cNvSpPr>
          <p:nvPr>
            <p:ph type="title" idx="2"/>
          </p:nvPr>
        </p:nvSpPr>
        <p:spPr>
          <a:xfrm>
            <a:off x="5545837" y="844300"/>
            <a:ext cx="3040800" cy="70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500"/>
              <a:t>Healthcare and education = more informed choices</a:t>
            </a:r>
            <a:endParaRPr sz="1500"/>
          </a:p>
        </p:txBody>
      </p:sp>
      <p:sp>
        <p:nvSpPr>
          <p:cNvPr id="437" name="Google Shape;437;p59"/>
          <p:cNvSpPr txBox="1">
            <a:spLocks noGrp="1"/>
          </p:cNvSpPr>
          <p:nvPr>
            <p:ph type="subTitle" idx="3"/>
          </p:nvPr>
        </p:nvSpPr>
        <p:spPr>
          <a:xfrm>
            <a:off x="5806979" y="1810328"/>
            <a:ext cx="2518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Increase of 1% government expenditure into healthcare leads to 0.008% increase in life expectancy </a:t>
            </a:r>
            <a:endParaRPr/>
          </a:p>
        </p:txBody>
      </p:sp>
      <p:cxnSp>
        <p:nvCxnSpPr>
          <p:cNvPr id="438" name="Google Shape;438;p59"/>
          <p:cNvCxnSpPr/>
          <p:nvPr/>
        </p:nvCxnSpPr>
        <p:spPr>
          <a:xfrm rot="10800000" flipH="1">
            <a:off x="3549875" y="782550"/>
            <a:ext cx="2280600" cy="1689000"/>
          </a:xfrm>
          <a:prstGeom prst="curvedConnector3">
            <a:avLst>
              <a:gd name="adj1" fmla="val 50000"/>
            </a:avLst>
          </a:prstGeom>
          <a:noFill/>
          <a:ln w="9525" cap="flat" cmpd="sng">
            <a:solidFill>
              <a:schemeClr val="dk1"/>
            </a:solidFill>
            <a:prstDash val="solid"/>
            <a:round/>
            <a:headEnd type="none" w="med" len="med"/>
            <a:tailEnd type="diamond" w="med" len="med"/>
          </a:ln>
        </p:spPr>
      </p:cxnSp>
      <p:sp>
        <p:nvSpPr>
          <p:cNvPr id="439" name="Google Shape;439;p59"/>
          <p:cNvSpPr/>
          <p:nvPr/>
        </p:nvSpPr>
        <p:spPr>
          <a:xfrm>
            <a:off x="3122349" y="2226981"/>
            <a:ext cx="475516" cy="475465"/>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9"/>
          <p:cNvSpPr/>
          <p:nvPr/>
        </p:nvSpPr>
        <p:spPr>
          <a:xfrm flipH="1">
            <a:off x="781650" y="136575"/>
            <a:ext cx="7717500" cy="475500"/>
          </a:xfrm>
          <a:prstGeom prst="roundRect">
            <a:avLst>
              <a:gd name="adj" fmla="val 2118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9"/>
          <p:cNvSpPr/>
          <p:nvPr/>
        </p:nvSpPr>
        <p:spPr>
          <a:xfrm flipH="1">
            <a:off x="8269238" y="-104219"/>
            <a:ext cx="466337" cy="466321"/>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9"/>
          <p:cNvSpPr/>
          <p:nvPr/>
        </p:nvSpPr>
        <p:spPr>
          <a:xfrm flipH="1">
            <a:off x="857594" y="503778"/>
            <a:ext cx="223229" cy="223841"/>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9"/>
          <p:cNvSpPr txBox="1">
            <a:spLocks noGrp="1"/>
          </p:cNvSpPr>
          <p:nvPr>
            <p:ph type="title" idx="2"/>
          </p:nvPr>
        </p:nvSpPr>
        <p:spPr>
          <a:xfrm>
            <a:off x="754150" y="167075"/>
            <a:ext cx="77175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solidFill>
                  <a:schemeClr val="accent1"/>
                </a:solidFill>
              </a:rPr>
              <a:t>Government Expenditure on Healthcare &amp; Education (2020)</a:t>
            </a:r>
            <a:endParaRPr sz="170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39"/>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438"/>
                                        </p:tgtEl>
                                        <p:attrNameLst>
                                          <p:attrName>style.visibility</p:attrName>
                                        </p:attrNameLst>
                                      </p:cBhvr>
                                      <p:to>
                                        <p:strVal val="visible"/>
                                      </p:to>
                                    </p:set>
                                    <p:animEffect transition="in" filter="fade">
                                      <p:cBhvr>
                                        <p:cTn id="9" dur="1000"/>
                                        <p:tgtEl>
                                          <p:spTgt spid="438"/>
                                        </p:tgtEl>
                                      </p:cBhvr>
                                    </p:animEffect>
                                  </p:childTnLst>
                                </p:cTn>
                              </p:par>
                              <p:par>
                                <p:cTn id="10" presetID="8" presetClass="emph" presetSubtype="0" fill="hold" nodeType="withEffect">
                                  <p:stCondLst>
                                    <p:cond delay="0"/>
                                  </p:stCondLst>
                                  <p:childTnLst>
                                    <p:animRot by="-21600000">
                                      <p:cBhvr>
                                        <p:cTn id="11" dur="1000" fill="hold"/>
                                        <p:tgtEl>
                                          <p:spTgt spid="4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grpSp>
        <p:nvGrpSpPr>
          <p:cNvPr id="448" name="Google Shape;448;p60"/>
          <p:cNvGrpSpPr/>
          <p:nvPr/>
        </p:nvGrpSpPr>
        <p:grpSpPr>
          <a:xfrm>
            <a:off x="1602300" y="1193623"/>
            <a:ext cx="5939400" cy="2089514"/>
            <a:chOff x="1602300" y="1193623"/>
            <a:chExt cx="5939400" cy="2089514"/>
          </a:xfrm>
        </p:grpSpPr>
        <p:sp>
          <p:nvSpPr>
            <p:cNvPr id="449" name="Google Shape;449;p60"/>
            <p:cNvSpPr/>
            <p:nvPr/>
          </p:nvSpPr>
          <p:spPr>
            <a:xfrm>
              <a:off x="1602300" y="1524377"/>
              <a:ext cx="5939400" cy="1522500"/>
            </a:xfrm>
            <a:prstGeom prst="roundRect">
              <a:avLst>
                <a:gd name="adj" fmla="val 15978"/>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0"/>
            <p:cNvSpPr/>
            <p:nvPr/>
          </p:nvSpPr>
          <p:spPr>
            <a:xfrm>
              <a:off x="4243174" y="1193623"/>
              <a:ext cx="657642" cy="659273"/>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0"/>
            <p:cNvSpPr/>
            <p:nvPr/>
          </p:nvSpPr>
          <p:spPr>
            <a:xfrm>
              <a:off x="1740724" y="2807673"/>
              <a:ext cx="475516" cy="475465"/>
            </a:xfrm>
            <a:custGeom>
              <a:avLst/>
              <a:gdLst/>
              <a:ahLst/>
              <a:cxnLst/>
              <a:rect l="l" t="t" r="r" b="b"/>
              <a:pathLst>
                <a:path w="23387" h="23445" extrusionOk="0">
                  <a:moveTo>
                    <a:pt x="11697" y="0"/>
                  </a:moveTo>
                  <a:cubicBezTo>
                    <a:pt x="11697" y="9404"/>
                    <a:pt x="9385" y="11723"/>
                    <a:pt x="1" y="11723"/>
                  </a:cubicBezTo>
                  <a:cubicBezTo>
                    <a:pt x="9385" y="11723"/>
                    <a:pt x="11697" y="14041"/>
                    <a:pt x="11697" y="23445"/>
                  </a:cubicBezTo>
                  <a:cubicBezTo>
                    <a:pt x="11697" y="14041"/>
                    <a:pt x="14002" y="11723"/>
                    <a:pt x="23386" y="11723"/>
                  </a:cubicBezTo>
                  <a:cubicBezTo>
                    <a:pt x="14002" y="11723"/>
                    <a:pt x="11697" y="9404"/>
                    <a:pt x="11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60"/>
          <p:cNvSpPr txBox="1">
            <a:spLocks noGrp="1"/>
          </p:cNvSpPr>
          <p:nvPr>
            <p:ph type="title"/>
          </p:nvPr>
        </p:nvSpPr>
        <p:spPr>
          <a:xfrm>
            <a:off x="2189250" y="1875250"/>
            <a:ext cx="4765500" cy="86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500"/>
              <a:t>THANK YOU</a:t>
            </a:r>
            <a:r>
              <a:rPr lang="en" sz="4500">
                <a:solidFill>
                  <a:schemeClr val="dk2"/>
                </a:solidFill>
              </a:rPr>
              <a:t>!</a:t>
            </a:r>
            <a:endParaRPr sz="4500">
              <a:solidFill>
                <a:schemeClr val="dk2"/>
              </a:solidFill>
            </a:endParaRPr>
          </a:p>
        </p:txBody>
      </p:sp>
    </p:spTree>
  </p:cSld>
  <p:clrMapOvr>
    <a:masterClrMapping/>
  </p:clrMapOvr>
</p:sld>
</file>

<file path=ppt/theme/theme1.xml><?xml version="1.0" encoding="utf-8"?>
<a:theme xmlns:a="http://schemas.openxmlformats.org/drawingml/2006/main" name="Post-traumatic Stress Disorder (PTSD) Awareness Month XL by Slidesgo">
  <a:themeElements>
    <a:clrScheme name="Simple Light">
      <a:dk1>
        <a:srgbClr val="000000"/>
      </a:dk1>
      <a:lt1>
        <a:srgbClr val="EFEFEF"/>
      </a:lt1>
      <a:dk2>
        <a:srgbClr val="FF5611"/>
      </a:dk2>
      <a:lt2>
        <a:srgbClr val="89D3BF"/>
      </a:lt2>
      <a:accent1>
        <a:srgbClr val="1B9071"/>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796</Words>
  <Application>Microsoft Macintosh PowerPoint</Application>
  <PresentationFormat>On-screen Show (16:9)</PresentationFormat>
  <Paragraphs>59</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Inter</vt:lpstr>
      <vt:lpstr>Dela Gothic One</vt:lpstr>
      <vt:lpstr>Comfortaa</vt:lpstr>
      <vt:lpstr>Arial</vt:lpstr>
      <vt:lpstr>Post-traumatic Stress Disorder (PTSD) Awareness Month XL by Slidesgo</vt:lpstr>
      <vt:lpstr>How does financial investment in healthcare-related areas influence life expectancy within the last 150 years globally? </vt:lpstr>
      <vt:lpstr>Research Question</vt:lpstr>
      <vt:lpstr>Executive Summary</vt:lpstr>
      <vt:lpstr>Personal investment and life expectancy</vt:lpstr>
      <vt:lpstr>Private Medical R&amp;D Investment Funds  &amp; Average Life Expectancy (2013 - 2023)</vt:lpstr>
      <vt:lpstr>Colour of points get lighter  with increasing expenditure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does financial investment in healthcare-related areas influence life expectancy within the last 150 years globally? </dc:title>
  <cp:lastModifiedBy>Olivia Peng</cp:lastModifiedBy>
  <cp:revision>3</cp:revision>
  <dcterms:modified xsi:type="dcterms:W3CDTF">2025-02-09T12:27:19Z</dcterms:modified>
</cp:coreProperties>
</file>